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70" r:id="rId3"/>
    <p:sldId id="272" r:id="rId4"/>
    <p:sldId id="257" r:id="rId5"/>
    <p:sldId id="271" r:id="rId6"/>
    <p:sldId id="263" r:id="rId7"/>
    <p:sldId id="258" r:id="rId8"/>
    <p:sldId id="262" r:id="rId9"/>
    <p:sldId id="259" r:id="rId10"/>
    <p:sldId id="266" r:id="rId11"/>
    <p:sldId id="260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D48D37-0FC5-4163-BFDA-648AC5A9231A}" v="964" dt="2021-10-02T12:04:24.826"/>
    <p1510:client id="{8780A796-89F8-413B-BBDF-8E6947228E7B}" v="388" dt="2021-10-02T12:07:55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30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yn Futty" userId="573bafa7a08c63a7" providerId="LiveId" clId="{8780A796-89F8-413B-BBDF-8E6947228E7B}"/>
    <pc:docChg chg="custSel addSld modSld">
      <pc:chgData name="Carolyn Futty" userId="573bafa7a08c63a7" providerId="LiveId" clId="{8780A796-89F8-413B-BBDF-8E6947228E7B}" dt="2021-10-02T12:07:55.458" v="389" actId="20577"/>
      <pc:docMkLst>
        <pc:docMk/>
      </pc:docMkLst>
      <pc:sldChg chg="modSp">
        <pc:chgData name="Carolyn Futty" userId="573bafa7a08c63a7" providerId="LiveId" clId="{8780A796-89F8-413B-BBDF-8E6947228E7B}" dt="2021-10-02T12:07:55.458" v="389" actId="20577"/>
        <pc:sldMkLst>
          <pc:docMk/>
          <pc:sldMk cId="2522708715" sldId="257"/>
        </pc:sldMkLst>
        <pc:spChg chg="mod">
          <ac:chgData name="Carolyn Futty" userId="573bafa7a08c63a7" providerId="LiveId" clId="{8780A796-89F8-413B-BBDF-8E6947228E7B}" dt="2021-10-02T12:07:55.458" v="389" actId="20577"/>
          <ac:spMkLst>
            <pc:docMk/>
            <pc:sldMk cId="2522708715" sldId="257"/>
            <ac:spMk id="3" creationId="{00000000-0000-0000-0000-000000000000}"/>
          </ac:spMkLst>
        </pc:spChg>
      </pc:sldChg>
      <pc:sldChg chg="modSp add mod modAnim">
        <pc:chgData name="Carolyn Futty" userId="573bafa7a08c63a7" providerId="LiveId" clId="{8780A796-89F8-413B-BBDF-8E6947228E7B}" dt="2021-10-02T12:07:39.755" v="385" actId="5793"/>
        <pc:sldMkLst>
          <pc:docMk/>
          <pc:sldMk cId="4223929600" sldId="272"/>
        </pc:sldMkLst>
        <pc:spChg chg="mod">
          <ac:chgData name="Carolyn Futty" userId="573bafa7a08c63a7" providerId="LiveId" clId="{8780A796-89F8-413B-BBDF-8E6947228E7B}" dt="2021-10-02T12:05:44.186" v="3" actId="20577"/>
          <ac:spMkLst>
            <pc:docMk/>
            <pc:sldMk cId="4223929600" sldId="272"/>
            <ac:spMk id="2" creationId="{00000000-0000-0000-0000-000000000000}"/>
          </ac:spMkLst>
        </pc:spChg>
        <pc:spChg chg="mod">
          <ac:chgData name="Carolyn Futty" userId="573bafa7a08c63a7" providerId="LiveId" clId="{8780A796-89F8-413B-BBDF-8E6947228E7B}" dt="2021-10-02T12:07:39.755" v="385" actId="5793"/>
          <ac:spMkLst>
            <pc:docMk/>
            <pc:sldMk cId="4223929600" sldId="272"/>
            <ac:spMk id="3" creationId="{00000000-0000-0000-0000-000000000000}"/>
          </ac:spMkLst>
        </pc:spChg>
      </pc:sldChg>
    </pc:docChg>
  </pc:docChgLst>
  <pc:docChgLst>
    <pc:chgData name="Carolyn Futty" userId="573bafa7a08c63a7" providerId="LiveId" clId="{3CD48D37-0FC5-4163-BFDA-648AC5A9231A}"/>
    <pc:docChg chg="custSel addSld modSld">
      <pc:chgData name="Carolyn Futty" userId="573bafa7a08c63a7" providerId="LiveId" clId="{3CD48D37-0FC5-4163-BFDA-648AC5A9231A}" dt="2021-10-02T12:04:24.826" v="1006" actId="20577"/>
      <pc:docMkLst>
        <pc:docMk/>
      </pc:docMkLst>
      <pc:sldChg chg="modSp mod">
        <pc:chgData name="Carolyn Futty" userId="573bafa7a08c63a7" providerId="LiveId" clId="{3CD48D37-0FC5-4163-BFDA-648AC5A9231A}" dt="2021-10-02T12:02:52.213" v="905" actId="20577"/>
        <pc:sldMkLst>
          <pc:docMk/>
          <pc:sldMk cId="2789024988" sldId="256"/>
        </pc:sldMkLst>
        <pc:spChg chg="mod">
          <ac:chgData name="Carolyn Futty" userId="573bafa7a08c63a7" providerId="LiveId" clId="{3CD48D37-0FC5-4163-BFDA-648AC5A9231A}" dt="2021-10-02T12:02:52.213" v="905" actId="20577"/>
          <ac:spMkLst>
            <pc:docMk/>
            <pc:sldMk cId="2789024988" sldId="256"/>
            <ac:spMk id="2" creationId="{00000000-0000-0000-0000-000000000000}"/>
          </ac:spMkLst>
        </pc:spChg>
        <pc:spChg chg="mod">
          <ac:chgData name="Carolyn Futty" userId="573bafa7a08c63a7" providerId="LiveId" clId="{3CD48D37-0FC5-4163-BFDA-648AC5A9231A}" dt="2021-10-02T11:53:39.360" v="847" actId="1076"/>
          <ac:spMkLst>
            <pc:docMk/>
            <pc:sldMk cId="2789024988" sldId="256"/>
            <ac:spMk id="3" creationId="{00000000-0000-0000-0000-000000000000}"/>
          </ac:spMkLst>
        </pc:spChg>
        <pc:picChg chg="mod">
          <ac:chgData name="Carolyn Futty" userId="573bafa7a08c63a7" providerId="LiveId" clId="{3CD48D37-0FC5-4163-BFDA-648AC5A9231A}" dt="2021-10-02T11:53:35.834" v="846" actId="14100"/>
          <ac:picMkLst>
            <pc:docMk/>
            <pc:sldMk cId="2789024988" sldId="256"/>
            <ac:picMk id="6" creationId="{00000000-0000-0000-0000-000000000000}"/>
          </ac:picMkLst>
        </pc:picChg>
        <pc:picChg chg="mod">
          <ac:chgData name="Carolyn Futty" userId="573bafa7a08c63a7" providerId="LiveId" clId="{3CD48D37-0FC5-4163-BFDA-648AC5A9231A}" dt="2021-10-02T11:41:09.650" v="0" actId="14100"/>
          <ac:picMkLst>
            <pc:docMk/>
            <pc:sldMk cId="2789024988" sldId="256"/>
            <ac:picMk id="7" creationId="{00000000-0000-0000-0000-000000000000}"/>
          </ac:picMkLst>
        </pc:picChg>
      </pc:sldChg>
      <pc:sldChg chg="modSp mod modAnim">
        <pc:chgData name="Carolyn Futty" userId="573bafa7a08c63a7" providerId="LiveId" clId="{3CD48D37-0FC5-4163-BFDA-648AC5A9231A}" dt="2021-10-02T11:55:10.822" v="875"/>
        <pc:sldMkLst>
          <pc:docMk/>
          <pc:sldMk cId="2522708715" sldId="257"/>
        </pc:sldMkLst>
        <pc:spChg chg="mod">
          <ac:chgData name="Carolyn Futty" userId="573bafa7a08c63a7" providerId="LiveId" clId="{3CD48D37-0FC5-4163-BFDA-648AC5A9231A}" dt="2021-10-02T11:43:26.623" v="248" actId="1076"/>
          <ac:spMkLst>
            <pc:docMk/>
            <pc:sldMk cId="2522708715" sldId="257"/>
            <ac:spMk id="2" creationId="{00000000-0000-0000-0000-000000000000}"/>
          </ac:spMkLst>
        </pc:spChg>
        <pc:spChg chg="mod">
          <ac:chgData name="Carolyn Futty" userId="573bafa7a08c63a7" providerId="LiveId" clId="{3CD48D37-0FC5-4163-BFDA-648AC5A9231A}" dt="2021-10-02T11:55:10.822" v="875"/>
          <ac:spMkLst>
            <pc:docMk/>
            <pc:sldMk cId="2522708715" sldId="257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3CD48D37-0FC5-4163-BFDA-648AC5A9231A}" dt="2021-10-02T11:55:46.148" v="894" actId="20577"/>
        <pc:sldMkLst>
          <pc:docMk/>
          <pc:sldMk cId="248171242" sldId="258"/>
        </pc:sldMkLst>
        <pc:spChg chg="mod">
          <ac:chgData name="Carolyn Futty" userId="573bafa7a08c63a7" providerId="LiveId" clId="{3CD48D37-0FC5-4163-BFDA-648AC5A9231A}" dt="2021-10-02T11:55:46.148" v="894" actId="20577"/>
          <ac:spMkLst>
            <pc:docMk/>
            <pc:sldMk cId="248171242" sldId="258"/>
            <ac:spMk id="3" creationId="{00000000-0000-0000-0000-000000000000}"/>
          </ac:spMkLst>
        </pc:spChg>
      </pc:sldChg>
      <pc:sldChg chg="modSp">
        <pc:chgData name="Carolyn Futty" userId="573bafa7a08c63a7" providerId="LiveId" clId="{3CD48D37-0FC5-4163-BFDA-648AC5A9231A}" dt="2021-10-02T11:48:39.163" v="609" actId="20577"/>
        <pc:sldMkLst>
          <pc:docMk/>
          <pc:sldMk cId="2208201252" sldId="259"/>
        </pc:sldMkLst>
        <pc:spChg chg="mod">
          <ac:chgData name="Carolyn Futty" userId="573bafa7a08c63a7" providerId="LiveId" clId="{3CD48D37-0FC5-4163-BFDA-648AC5A9231A}" dt="2021-10-02T11:48:39.163" v="609" actId="20577"/>
          <ac:spMkLst>
            <pc:docMk/>
            <pc:sldMk cId="2208201252" sldId="259"/>
            <ac:spMk id="3" creationId="{00000000-0000-0000-0000-000000000000}"/>
          </ac:spMkLst>
        </pc:spChg>
      </pc:sldChg>
      <pc:sldChg chg="modSp">
        <pc:chgData name="Carolyn Futty" userId="573bafa7a08c63a7" providerId="LiveId" clId="{3CD48D37-0FC5-4163-BFDA-648AC5A9231A}" dt="2021-10-02T11:50:25.035" v="774" actId="20577"/>
        <pc:sldMkLst>
          <pc:docMk/>
          <pc:sldMk cId="1647591296" sldId="260"/>
        </pc:sldMkLst>
        <pc:spChg chg="mod">
          <ac:chgData name="Carolyn Futty" userId="573bafa7a08c63a7" providerId="LiveId" clId="{3CD48D37-0FC5-4163-BFDA-648AC5A9231A}" dt="2021-10-02T11:50:25.035" v="774" actId="20577"/>
          <ac:spMkLst>
            <pc:docMk/>
            <pc:sldMk cId="1647591296" sldId="260"/>
            <ac:spMk id="3" creationId="{00000000-0000-0000-0000-000000000000}"/>
          </ac:spMkLst>
        </pc:spChg>
      </pc:sldChg>
      <pc:sldChg chg="modSp mod">
        <pc:chgData name="Carolyn Futty" userId="573bafa7a08c63a7" providerId="LiveId" clId="{3CD48D37-0FC5-4163-BFDA-648AC5A9231A}" dt="2021-10-02T11:56:05.361" v="897" actId="20577"/>
        <pc:sldMkLst>
          <pc:docMk/>
          <pc:sldMk cId="1381680346" sldId="262"/>
        </pc:sldMkLst>
        <pc:spChg chg="mod">
          <ac:chgData name="Carolyn Futty" userId="573bafa7a08c63a7" providerId="LiveId" clId="{3CD48D37-0FC5-4163-BFDA-648AC5A9231A}" dt="2021-10-02T11:56:05.361" v="897" actId="20577"/>
          <ac:spMkLst>
            <pc:docMk/>
            <pc:sldMk cId="1381680346" sldId="262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3CD48D37-0FC5-4163-BFDA-648AC5A9231A}" dt="2021-10-02T11:45:01.361" v="349" actId="27636"/>
        <pc:sldMkLst>
          <pc:docMk/>
          <pc:sldMk cId="1297709575" sldId="263"/>
        </pc:sldMkLst>
        <pc:spChg chg="mod">
          <ac:chgData name="Carolyn Futty" userId="573bafa7a08c63a7" providerId="LiveId" clId="{3CD48D37-0FC5-4163-BFDA-648AC5A9231A}" dt="2021-10-02T11:44:46.040" v="320" actId="1076"/>
          <ac:spMkLst>
            <pc:docMk/>
            <pc:sldMk cId="1297709575" sldId="263"/>
            <ac:spMk id="2" creationId="{00000000-0000-0000-0000-000000000000}"/>
          </ac:spMkLst>
        </pc:spChg>
        <pc:spChg chg="mod">
          <ac:chgData name="Carolyn Futty" userId="573bafa7a08c63a7" providerId="LiveId" clId="{3CD48D37-0FC5-4163-BFDA-648AC5A9231A}" dt="2021-10-02T11:45:01.361" v="349" actId="27636"/>
          <ac:spMkLst>
            <pc:docMk/>
            <pc:sldMk cId="1297709575" sldId="263"/>
            <ac:spMk id="3" creationId="{00000000-0000-0000-0000-000000000000}"/>
          </ac:spMkLst>
        </pc:spChg>
      </pc:sldChg>
      <pc:sldChg chg="modSp mod">
        <pc:chgData name="Carolyn Futty" userId="573bafa7a08c63a7" providerId="LiveId" clId="{3CD48D37-0FC5-4163-BFDA-648AC5A9231A}" dt="2021-10-02T11:56:39.599" v="903" actId="20577"/>
        <pc:sldMkLst>
          <pc:docMk/>
          <pc:sldMk cId="1371138770" sldId="266"/>
        </pc:sldMkLst>
        <pc:spChg chg="mod">
          <ac:chgData name="Carolyn Futty" userId="573bafa7a08c63a7" providerId="LiveId" clId="{3CD48D37-0FC5-4163-BFDA-648AC5A9231A}" dt="2021-10-02T11:56:39.599" v="903" actId="20577"/>
          <ac:spMkLst>
            <pc:docMk/>
            <pc:sldMk cId="1371138770" sldId="266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3CD48D37-0FC5-4163-BFDA-648AC5A9231A}" dt="2021-10-02T11:50:58.228" v="779" actId="14100"/>
        <pc:sldMkLst>
          <pc:docMk/>
          <pc:sldMk cId="3524492762" sldId="267"/>
        </pc:sldMkLst>
        <pc:spChg chg="mod">
          <ac:chgData name="Carolyn Futty" userId="573bafa7a08c63a7" providerId="LiveId" clId="{3CD48D37-0FC5-4163-BFDA-648AC5A9231A}" dt="2021-10-02T11:50:58.228" v="779" actId="14100"/>
          <ac:spMkLst>
            <pc:docMk/>
            <pc:sldMk cId="3524492762" sldId="267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3CD48D37-0FC5-4163-BFDA-648AC5A9231A}" dt="2021-10-02T11:53:23.974" v="845" actId="20577"/>
        <pc:sldMkLst>
          <pc:docMk/>
          <pc:sldMk cId="2523299992" sldId="269"/>
        </pc:sldMkLst>
        <pc:spChg chg="mod">
          <ac:chgData name="Carolyn Futty" userId="573bafa7a08c63a7" providerId="LiveId" clId="{3CD48D37-0FC5-4163-BFDA-648AC5A9231A}" dt="2021-10-02T11:53:23.974" v="845" actId="20577"/>
          <ac:spMkLst>
            <pc:docMk/>
            <pc:sldMk cId="2523299992" sldId="269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3CD48D37-0FC5-4163-BFDA-648AC5A9231A}" dt="2021-10-02T12:04:24.826" v="1006" actId="20577"/>
        <pc:sldMkLst>
          <pc:docMk/>
          <pc:sldMk cId="4099908622" sldId="270"/>
        </pc:sldMkLst>
        <pc:spChg chg="mod">
          <ac:chgData name="Carolyn Futty" userId="573bafa7a08c63a7" providerId="LiveId" clId="{3CD48D37-0FC5-4163-BFDA-648AC5A9231A}" dt="2021-10-02T12:03:16.112" v="918" actId="20577"/>
          <ac:spMkLst>
            <pc:docMk/>
            <pc:sldMk cId="4099908622" sldId="270"/>
            <ac:spMk id="2" creationId="{00000000-0000-0000-0000-000000000000}"/>
          </ac:spMkLst>
        </pc:spChg>
        <pc:spChg chg="mod">
          <ac:chgData name="Carolyn Futty" userId="573bafa7a08c63a7" providerId="LiveId" clId="{3CD48D37-0FC5-4163-BFDA-648AC5A9231A}" dt="2021-10-02T12:04:24.826" v="1006" actId="20577"/>
          <ac:spMkLst>
            <pc:docMk/>
            <pc:sldMk cId="4099908622" sldId="270"/>
            <ac:spMk id="3" creationId="{00000000-0000-0000-0000-000000000000}"/>
          </ac:spMkLst>
        </pc:spChg>
      </pc:sldChg>
      <pc:sldChg chg="modSp add mod modAnim">
        <pc:chgData name="Carolyn Futty" userId="573bafa7a08c63a7" providerId="LiveId" clId="{3CD48D37-0FC5-4163-BFDA-648AC5A9231A}" dt="2021-10-02T11:54:55.196" v="873" actId="20577"/>
        <pc:sldMkLst>
          <pc:docMk/>
          <pc:sldMk cId="1205266243" sldId="271"/>
        </pc:sldMkLst>
        <pc:spChg chg="mod">
          <ac:chgData name="Carolyn Futty" userId="573bafa7a08c63a7" providerId="LiveId" clId="{3CD48D37-0FC5-4163-BFDA-648AC5A9231A}" dt="2021-10-02T11:54:55.196" v="873" actId="20577"/>
          <ac:spMkLst>
            <pc:docMk/>
            <pc:sldMk cId="1205266243" sldId="27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DB136-D62A-4189-8EB8-656573FFC433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527B9-BBD0-4BD3-97D1-8301C83C2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64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835496"/>
          </a:xfrm>
        </p:spPr>
        <p:txBody>
          <a:bodyPr/>
          <a:lstStyle>
            <a:lvl1pPr>
              <a:defRPr sz="4400" b="1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8382" y="6397203"/>
            <a:ext cx="561975" cy="365125"/>
          </a:xfrm>
        </p:spPr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4623"/>
            <a:ext cx="1017963" cy="89071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8740" cy="980728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AD65A22-201C-4EBE-A744-914B7E8B54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carolyn.futty@glow.sch.u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qa.org.uk/sqa/45693.html" TargetMode="External"/><Relationship Id="rId2" Type="http://schemas.openxmlformats.org/officeDocument/2006/relationships/hyperlink" Target="https://courses.scholar.hw.ac.uk/vle/schola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nderstandingstandards.org.uk/Subjects/BusinessManageme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0878" y="1772816"/>
            <a:ext cx="7772400" cy="1470025"/>
          </a:xfrm>
        </p:spPr>
        <p:txBody>
          <a:bodyPr>
            <a:noAutofit/>
          </a:bodyPr>
          <a:lstStyle/>
          <a:p>
            <a:r>
              <a:rPr lang="en-GB" sz="4800" b="1" dirty="0">
                <a:solidFill>
                  <a:schemeClr val="tx1"/>
                </a:solidFill>
              </a:rPr>
              <a:t>PHS – N4-5/Higher Business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0668" y="3429000"/>
            <a:ext cx="8262664" cy="1296144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tx1"/>
                </a:solidFill>
              </a:rPr>
              <a:t>Supporting a Young Person in the Senior Phase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830680"/>
            <a:ext cx="2141984" cy="1874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99246" cy="12961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02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87" y="196260"/>
            <a:ext cx="8229600" cy="835496"/>
          </a:xfrm>
        </p:spPr>
        <p:txBody>
          <a:bodyPr/>
          <a:lstStyle/>
          <a:p>
            <a:r>
              <a:rPr lang="en-GB" dirty="0"/>
              <a:t>Course Overview N5/H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382" y="1124744"/>
            <a:ext cx="8647236" cy="553699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Units of Study – N5:</a:t>
            </a:r>
          </a:p>
          <a:p>
            <a:pPr lvl="1"/>
            <a:r>
              <a:rPr lang="en-GB" sz="2400" dirty="0"/>
              <a:t>Understanding Business</a:t>
            </a:r>
          </a:p>
          <a:p>
            <a:pPr lvl="1"/>
            <a:r>
              <a:rPr lang="en-GB" sz="2400" dirty="0"/>
              <a:t>Management of Marketing</a:t>
            </a:r>
          </a:p>
          <a:p>
            <a:pPr lvl="1"/>
            <a:r>
              <a:rPr lang="en-GB" sz="2400" dirty="0"/>
              <a:t>Management of Operations</a:t>
            </a:r>
          </a:p>
          <a:p>
            <a:pPr lvl="1"/>
            <a:r>
              <a:rPr lang="en-GB" sz="2400" dirty="0"/>
              <a:t>Management of People</a:t>
            </a:r>
          </a:p>
          <a:p>
            <a:pPr lvl="1"/>
            <a:r>
              <a:rPr lang="en-GB" sz="2400" dirty="0"/>
              <a:t>Management of Finance</a:t>
            </a:r>
          </a:p>
          <a:p>
            <a:pPr lvl="1"/>
            <a:endParaRPr lang="en-GB" sz="2400" dirty="0"/>
          </a:p>
          <a:p>
            <a:r>
              <a:rPr lang="en-GB" dirty="0"/>
              <a:t>Final Assessment</a:t>
            </a:r>
          </a:p>
          <a:p>
            <a:pPr lvl="1"/>
            <a:r>
              <a:rPr lang="en-GB" sz="2400" dirty="0"/>
              <a:t>Course Assignment – 25% of final marks (X/30)</a:t>
            </a:r>
          </a:p>
          <a:p>
            <a:pPr lvl="1"/>
            <a:r>
              <a:rPr lang="en-GB" sz="2400" dirty="0"/>
              <a:t>Question Paper – 75% of final marks (X/90)</a:t>
            </a:r>
          </a:p>
          <a:p>
            <a:pPr lvl="2"/>
            <a:r>
              <a:rPr lang="en-GB" sz="2200" dirty="0"/>
              <a:t>18 May 2022</a:t>
            </a:r>
          </a:p>
          <a:p>
            <a:pPr lvl="3"/>
            <a:r>
              <a:rPr lang="en-GB" sz="2000" dirty="0"/>
              <a:t>Higher – 2 hours 45 minutes.</a:t>
            </a:r>
          </a:p>
          <a:p>
            <a:pPr lvl="3"/>
            <a:r>
              <a:rPr lang="en-GB" sz="2000" dirty="0"/>
              <a:t>National 5 – </a:t>
            </a:r>
            <a:r>
              <a:rPr lang="en-GB" sz="2000"/>
              <a:t>2 hours.</a:t>
            </a:r>
            <a:endParaRPr lang="en-GB" sz="2000" dirty="0"/>
          </a:p>
          <a:p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90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87" y="196260"/>
            <a:ext cx="8229600" cy="835496"/>
          </a:xfrm>
        </p:spPr>
        <p:txBody>
          <a:bodyPr/>
          <a:lstStyle/>
          <a:p>
            <a:r>
              <a:rPr lang="en-GB" dirty="0"/>
              <a:t>Course Overview N4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382" y="1124744"/>
            <a:ext cx="8647236" cy="5536996"/>
          </a:xfrm>
        </p:spPr>
        <p:txBody>
          <a:bodyPr>
            <a:normAutofit/>
          </a:bodyPr>
          <a:lstStyle/>
          <a:p>
            <a:r>
              <a:rPr lang="en-GB" dirty="0"/>
              <a:t>Units of Study – N4:</a:t>
            </a:r>
          </a:p>
          <a:p>
            <a:pPr lvl="1"/>
            <a:r>
              <a:rPr lang="en-GB" sz="2400" dirty="0"/>
              <a:t>Business in Action</a:t>
            </a:r>
          </a:p>
          <a:p>
            <a:pPr lvl="1"/>
            <a:r>
              <a:rPr lang="en-GB" sz="2400" dirty="0"/>
              <a:t>Influences on Business</a:t>
            </a:r>
          </a:p>
          <a:p>
            <a:pPr lvl="1"/>
            <a:r>
              <a:rPr lang="en-GB" sz="2400" dirty="0"/>
              <a:t>Added Value Assignment (not mandatory in 2022)</a:t>
            </a:r>
          </a:p>
          <a:p>
            <a:pPr lvl="1"/>
            <a:endParaRPr lang="en-GB" sz="2400" dirty="0"/>
          </a:p>
          <a:p>
            <a:r>
              <a:rPr lang="en-GB" dirty="0"/>
              <a:t>Assessment – N4</a:t>
            </a:r>
          </a:p>
          <a:p>
            <a:pPr lvl="1"/>
            <a:r>
              <a:rPr lang="en-GB" sz="2400" dirty="0"/>
              <a:t>On-going assessment of unit outcomes over the session – open book.</a:t>
            </a:r>
          </a:p>
          <a:p>
            <a:pPr lvl="1"/>
            <a:r>
              <a:rPr lang="en-GB" sz="2400" dirty="0"/>
              <a:t>Assignment not mandatory, although students aspiring to progress to N5 BM in 2022-3 will complete to help them prepare for future studies.</a:t>
            </a:r>
          </a:p>
          <a:p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92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49"/>
            <a:ext cx="8229600" cy="83549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3600" b="1" dirty="0">
                <a:solidFill>
                  <a:schemeClr val="tx1"/>
                </a:solidFill>
                <a:effectLst/>
                <a:latin typeface="+mj-lt"/>
              </a:rPr>
              <a:t>Supporting Day to Day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75" y="1156493"/>
            <a:ext cx="8760126" cy="524071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b="1" dirty="0"/>
              <a:t>Class teachers will:</a:t>
            </a:r>
            <a:br>
              <a:rPr lang="en-GB" b="1" dirty="0"/>
            </a:br>
            <a:endParaRPr lang="en-GB" b="1" dirty="0"/>
          </a:p>
          <a:p>
            <a:pPr lvl="1">
              <a:spcBef>
                <a:spcPts val="0"/>
              </a:spcBef>
            </a:pPr>
            <a:r>
              <a:rPr lang="en-GB" sz="2400" dirty="0"/>
              <a:t>Post all lesson assignments in the class team so that students absent from class can learn and/or catch up remotely;</a:t>
            </a:r>
            <a:br>
              <a:rPr lang="en-GB" sz="2400" dirty="0"/>
            </a:br>
            <a:endParaRPr lang="en-GB" sz="2400" dirty="0"/>
          </a:p>
          <a:p>
            <a:pPr lvl="1">
              <a:spcBef>
                <a:spcPts val="0"/>
              </a:spcBef>
            </a:pPr>
            <a:r>
              <a:rPr lang="en-GB" sz="2400" dirty="0"/>
              <a:t>Provide paper copies of course notes and a commercial revision guide towards the end of course;</a:t>
            </a:r>
            <a:br>
              <a:rPr lang="en-GB" sz="2400" dirty="0"/>
            </a:br>
            <a:endParaRPr lang="en-GB" sz="2400" dirty="0"/>
          </a:p>
          <a:p>
            <a:pPr lvl="1">
              <a:spcBef>
                <a:spcPts val="0"/>
              </a:spcBef>
            </a:pPr>
            <a:r>
              <a:rPr lang="en-GB" sz="2400" dirty="0"/>
              <a:t>Update course materials in the BCT Resources tile - access via GLOW.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70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:dissolve/>
      </p:transition>
    </mc:Choice>
    <mc:Fallback xmlns="">
      <p:transition spd="slow" advClick="0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49"/>
            <a:ext cx="8229600" cy="83549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3600" b="1" dirty="0">
                <a:solidFill>
                  <a:schemeClr val="tx1"/>
                </a:solidFill>
                <a:effectLst/>
                <a:latin typeface="+mj-lt"/>
              </a:rPr>
              <a:t>Supporting Day to Day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72" y="1261689"/>
            <a:ext cx="8691255" cy="532859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b="1" dirty="0"/>
              <a:t>Class teachers will: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Exemplify required standards and exam skills;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Give regular feedback – verbal, written and through tracking reports;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Have learning conversations with individuals at key points in the year to sign post next steps.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26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:dissolve/>
      </p:transition>
    </mc:Choice>
    <mc:Fallback xmlns="">
      <p:transition spd="slow" advClick="0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369" y="116592"/>
            <a:ext cx="8229600" cy="83549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3600" dirty="0">
                <a:solidFill>
                  <a:schemeClr val="tx1"/>
                </a:solidFill>
                <a:latin typeface="+mj-lt"/>
              </a:rPr>
              <a:t>Supporting Day to Day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2514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b="1" dirty="0"/>
              <a:t>Learners should: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2400" dirty="0"/>
              <a:t>Attend classes regularly, with course materials;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2400" dirty="0"/>
              <a:t>Notify class teacher of planned authorised absences;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2400" dirty="0"/>
              <a:t>Monitor Microsoft Teams for updates if absent;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GB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b="1" dirty="0"/>
              <a:t>Parents / Carers can: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2400" dirty="0"/>
              <a:t>Initiate discussions about daily learning;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2400" dirty="0"/>
              <a:t>Signpost business news stories that appear relevant;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2400" dirty="0"/>
              <a:t>Prompt a young person to check Microsoft Teams for details of missed work, homework due etc.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2400" dirty="0"/>
              <a:t>Contact the PT with concerns – </a:t>
            </a:r>
            <a:r>
              <a:rPr lang="en-GB" sz="2400" dirty="0">
                <a:hlinkClick r:id="rId2"/>
              </a:rPr>
              <a:t>carolyn.futty@glow.sch.uk</a:t>
            </a:r>
            <a:r>
              <a:rPr lang="en-GB" dirty="0"/>
              <a:t> 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GB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70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:dissolve/>
      </p:transition>
    </mc:Choice>
    <mc:Fallback xmlns="">
      <p:transition spd="slow" advClick="0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3549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3600" dirty="0">
                <a:solidFill>
                  <a:schemeClr val="tx1"/>
                </a:solidFill>
                <a:latin typeface="+mj-lt"/>
              </a:rPr>
              <a:t>Supporting Homework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9715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b="1" dirty="0"/>
              <a:t>Class teachers will: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Post homework through Microsoft Teams – class team Homework channel;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Mark and give feedback on homework, via Teams;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Offer study support out with timetabled classes (</a:t>
            </a:r>
            <a:r>
              <a:rPr lang="en-GB" sz="2400" i="1" dirty="0"/>
              <a:t>subject to availability of staffing</a:t>
            </a:r>
            <a:r>
              <a:rPr lang="en-GB" sz="2400" dirty="0"/>
              <a:t>);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Make direct contact with parents/carers with concerns about the quality and/or frequency of homework completion.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7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3549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3600" dirty="0">
                <a:solidFill>
                  <a:schemeClr val="tx1"/>
                </a:solidFill>
                <a:latin typeface="+mj-lt"/>
              </a:rPr>
              <a:t>Supporting Homework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997152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b="1" dirty="0"/>
              <a:t>Learners/ Parents / Carers can: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400" dirty="0"/>
              <a:t>Check (prompt) Microsoft Teams for updates;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400" dirty="0"/>
              <a:t>Use (encourage use of) study planner (template in BCT Resources in GLOW);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400" dirty="0"/>
              <a:t>Start (prompt learners to) homework in good time;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400" dirty="0"/>
              <a:t>Seek timely support (from staff, peers, parents);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400" dirty="0"/>
              <a:t>Seek (encourage learners to seek) ways to extend learning </a:t>
            </a:r>
            <a:r>
              <a:rPr lang="en-GB" sz="2400" dirty="0" err="1"/>
              <a:t>eg</a:t>
            </a:r>
            <a:r>
              <a:rPr lang="en-GB" sz="2400" dirty="0"/>
              <a:t>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GB" sz="2400" dirty="0"/>
              <a:t>Weekly review of course notes to check understanding;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GB" sz="2400" dirty="0"/>
              <a:t>Monitoring business news for relevant examples;.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68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35496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sz="3600" dirty="0">
                <a:solidFill>
                  <a:schemeClr val="tx1"/>
                </a:solidFill>
                <a:latin typeface="+mj-lt"/>
              </a:rPr>
              <a:t>Supporting Assessment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06916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b="1" dirty="0"/>
              <a:t>Class teachers will: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200" dirty="0"/>
              <a:t>Publish dates of assessments through Microsoft Teams –4-5 topic tests and a prelim over the session;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200" dirty="0"/>
              <a:t>Monitor ‘on/off track’, working grade and estimated grade;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200" dirty="0"/>
              <a:t>Advise on exam skills – command words, revision skills;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200" dirty="0"/>
              <a:t>Give feedback after topic assessments / prelim;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200" dirty="0"/>
              <a:t>Create opportunities for learners to self-evaluate and discuss next steps following an assessment;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200" dirty="0"/>
              <a:t>Provide opportunities for study support - </a:t>
            </a:r>
            <a:r>
              <a:rPr lang="en-GB" sz="2200" i="1" dirty="0"/>
              <a:t>subject to availability of staffing.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20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35496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sz="3600" dirty="0">
                <a:solidFill>
                  <a:schemeClr val="tx1"/>
                </a:solidFill>
                <a:latin typeface="+mj-lt"/>
              </a:rPr>
              <a:t>Supporting Assessment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8418" cy="506916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b="1" dirty="0"/>
              <a:t>Learners / Parents / Carers can: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Prepare carefully for assessments and begin these preparations in good time (parent/carers prompt);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Access (prompt learners to access) revision materials from the BCT Resources SharePoint;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Support revision at home </a:t>
            </a:r>
            <a:r>
              <a:rPr lang="en-GB" sz="2400" dirty="0" err="1"/>
              <a:t>eg</a:t>
            </a:r>
            <a:r>
              <a:rPr lang="en-GB" sz="2400" dirty="0"/>
              <a:t> testing learners knowledge with verbal questioning (parents);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Reflect and plan next steps (learners can discuss with parents/carers) – based on feedback after assessment.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13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3549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3600" dirty="0">
                <a:solidFill>
                  <a:schemeClr val="tx1"/>
                </a:solidFill>
                <a:latin typeface="+mj-lt"/>
              </a:rPr>
              <a:t>Supporting the Course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b="1" dirty="0"/>
              <a:t>Class teachers will: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Develop skills necessary to attempt the Course Assignment in class (spring term);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Issue a Course Assignment Guide – paper / electronic;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Advise learners on how to approach the assignment -provide templates to help learners to organise notes;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Schedule time in class to carry out research and analysis required for report write up;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GB" sz="2400" dirty="0"/>
              <a:t>Write up takes place March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59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3549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3600" dirty="0">
                <a:solidFill>
                  <a:schemeClr val="tx1"/>
                </a:solidFill>
                <a:latin typeface="+mj-lt"/>
              </a:rPr>
              <a:t>Supporting the Course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79700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b="1" dirty="0"/>
              <a:t>Learners / Parents / Carers can: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GB" sz="2200" dirty="0"/>
              <a:t>Respond to interviews and surveys prepared by learners and share links to these with family and friends;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GB" sz="2200" dirty="0"/>
              <a:t>Keep an eye out for news reports that are relevant to your young person’s area of study.</a:t>
            </a:r>
            <a:br>
              <a:rPr lang="en-GB" sz="2200" dirty="0"/>
            </a:br>
            <a:endParaRPr lang="en-GB" sz="22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b="1" dirty="0"/>
              <a:t>Parents/Carers should take care </a:t>
            </a:r>
            <a:r>
              <a:rPr lang="en-GB" b="1" u="sng" dirty="0"/>
              <a:t>not to</a:t>
            </a:r>
            <a:r>
              <a:rPr lang="en-GB" b="1" dirty="0"/>
              <a:t>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GB" sz="2200" dirty="0"/>
              <a:t>Support the analysis and interpretation of findings;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GB" sz="2200" dirty="0"/>
              <a:t>Offer support in preparing drafts.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49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835496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sz="3600" dirty="0">
                <a:solidFill>
                  <a:schemeClr val="tx1"/>
                </a:solidFill>
                <a:latin typeface="+mj-lt"/>
              </a:rPr>
              <a:t>Resources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8352928" cy="5112568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dirty="0"/>
              <a:t>Course Notes – printed and electronic.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dirty="0"/>
              <a:t>Commercial Revision Guides – Bright Red.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dirty="0"/>
              <a:t>BCT Resources Tile – Via GLOW.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dirty="0"/>
              <a:t>Scholar On-Line Learning.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dirty="0">
                <a:hlinkClick r:id="rId2"/>
              </a:rPr>
              <a:t>https://courses.scholar.hw.ac.uk/vle/scholar/</a:t>
            </a:r>
            <a:endParaRPr lang="en-GB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dirty="0">
                <a:hlinkClick r:id="rId3"/>
              </a:rPr>
              <a:t>SQA Subject Page</a:t>
            </a:r>
            <a:endParaRPr lang="en-GB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dirty="0">
                <a:hlinkClick r:id="rId4"/>
              </a:rPr>
              <a:t>SQA Understanding Standards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65A22-201C-4EBE-A744-914B7E8B542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29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D7C1C5F5CB8A42AF8C4419F0F8B6D2" ma:contentTypeVersion="39" ma:contentTypeDescription="Create a new document." ma:contentTypeScope="" ma:versionID="be410b988c5c86f6ddb0a7cf7a8c7963">
  <xsd:schema xmlns:xsd="http://www.w3.org/2001/XMLSchema" xmlns:xs="http://www.w3.org/2001/XMLSchema" xmlns:p="http://schemas.microsoft.com/office/2006/metadata/properties" xmlns:ns2="759ef179-04c5-4354-8322-8d11da1f0b07" xmlns:ns3="709a639c-a9d8-41db-89c8-26b20871816e" targetNamespace="http://schemas.microsoft.com/office/2006/metadata/properties" ma:root="true" ma:fieldsID="99e55ad98f9d2126d96fd6bb8d0dc463" ns2:_="" ns3:_="">
    <xsd:import namespace="759ef179-04c5-4354-8322-8d11da1f0b07"/>
    <xsd:import namespace="709a639c-a9d8-41db-89c8-26b2087181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Notes" minOccurs="0"/>
                <xsd:element ref="ns2:Comments" minOccurs="0"/>
                <xsd:element ref="ns2:MediaServiceLocation" minOccurs="0"/>
                <xsd:element ref="ns2:MediaServiceObjectDetectorVersion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9ef179-04c5-4354-8322-8d11da1f0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0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Comments" ma:index="21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bookType" ma:index="24" nillable="true" ma:displayName="Notebook Type" ma:internalName="NotebookType">
      <xsd:simpleType>
        <xsd:restriction base="dms:Text"/>
      </xsd:simpleType>
    </xsd:element>
    <xsd:element name="FolderType" ma:index="25" nillable="true" ma:displayName="Folder Type" ma:internalName="FolderType">
      <xsd:simpleType>
        <xsd:restriction base="dms:Text"/>
      </xsd:simpleType>
    </xsd:element>
    <xsd:element name="CultureName" ma:index="26" nillable="true" ma:displayName="Culture Name" ma:internalName="CultureName">
      <xsd:simpleType>
        <xsd:restriction base="dms:Text"/>
      </xsd:simpleType>
    </xsd:element>
    <xsd:element name="AppVersion" ma:index="27" nillable="true" ma:displayName="App Version" ma:internalName="AppVersion">
      <xsd:simpleType>
        <xsd:restriction base="dms:Text"/>
      </xsd:simpleType>
    </xsd:element>
    <xsd:element name="TeamsChannelId" ma:index="28" nillable="true" ma:displayName="Teams Channel Id" ma:internalName="TeamsChannelId">
      <xsd:simpleType>
        <xsd:restriction base="dms:Text"/>
      </xsd:simpleType>
    </xsd:element>
    <xsd:element name="Owner" ma:index="2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efaultSectionNames" ma:index="3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a639c-a9d8-41db-89c8-26b20871816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21711f8-0cdd-4124-a7bf-5bce232845e0}" ma:internalName="TaxCatchAll" ma:showField="CatchAllData" ma:web="709a639c-a9d8-41db-89c8-26b2087181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759ef179-04c5-4354-8322-8d11da1f0b07" xsi:nil="true"/>
    <lcf76f155ced4ddcb4097134ff3c332f xmlns="759ef179-04c5-4354-8322-8d11da1f0b07">
      <Terms xmlns="http://schemas.microsoft.com/office/infopath/2007/PartnerControls"/>
    </lcf76f155ced4ddcb4097134ff3c332f>
    <TaxCatchAll xmlns="709a639c-a9d8-41db-89c8-26b20871816e" xsi:nil="true"/>
    <CultureName xmlns="759ef179-04c5-4354-8322-8d11da1f0b07" xsi:nil="true"/>
    <Students xmlns="759ef179-04c5-4354-8322-8d11da1f0b07">
      <UserInfo>
        <DisplayName/>
        <AccountId xsi:nil="true"/>
        <AccountType/>
      </UserInfo>
    </Students>
    <Has_Teacher_Only_SectionGroup xmlns="759ef179-04c5-4354-8322-8d11da1f0b07" xsi:nil="true"/>
    <AppVersion xmlns="759ef179-04c5-4354-8322-8d11da1f0b07" xsi:nil="true"/>
    <TeamsChannelId xmlns="759ef179-04c5-4354-8322-8d11da1f0b07" xsi:nil="true"/>
    <IsNotebookLocked xmlns="759ef179-04c5-4354-8322-8d11da1f0b07" xsi:nil="true"/>
    <Comments xmlns="759ef179-04c5-4354-8322-8d11da1f0b07" xsi:nil="true"/>
    <Teachers xmlns="759ef179-04c5-4354-8322-8d11da1f0b07">
      <UserInfo>
        <DisplayName/>
        <AccountId xsi:nil="true"/>
        <AccountType/>
      </UserInfo>
    </Teachers>
    <Self_Registration_Enabled xmlns="759ef179-04c5-4354-8322-8d11da1f0b07" xsi:nil="true"/>
    <Teams_Channel_Section_Location xmlns="759ef179-04c5-4354-8322-8d11da1f0b07" xsi:nil="true"/>
    <NotebookType xmlns="759ef179-04c5-4354-8322-8d11da1f0b07" xsi:nil="true"/>
    <Math_Settings xmlns="759ef179-04c5-4354-8322-8d11da1f0b07" xsi:nil="true"/>
    <Notes xmlns="759ef179-04c5-4354-8322-8d11da1f0b07" xsi:nil="true"/>
    <LMS_Mappings xmlns="759ef179-04c5-4354-8322-8d11da1f0b07" xsi:nil="true"/>
    <Invited_Students xmlns="759ef179-04c5-4354-8322-8d11da1f0b07" xsi:nil="true"/>
    <FolderType xmlns="759ef179-04c5-4354-8322-8d11da1f0b07" xsi:nil="true"/>
    <Owner xmlns="759ef179-04c5-4354-8322-8d11da1f0b07">
      <UserInfo>
        <DisplayName/>
        <AccountId xsi:nil="true"/>
        <AccountType/>
      </UserInfo>
    </Owner>
    <Student_Groups xmlns="759ef179-04c5-4354-8322-8d11da1f0b07">
      <UserInfo>
        <DisplayName/>
        <AccountId xsi:nil="true"/>
        <AccountType/>
      </UserInfo>
    </Student_Groups>
    <Distribution_Groups xmlns="759ef179-04c5-4354-8322-8d11da1f0b07" xsi:nil="true"/>
    <DefaultSectionNames xmlns="759ef179-04c5-4354-8322-8d11da1f0b07" xsi:nil="true"/>
    <Invited_Teachers xmlns="759ef179-04c5-4354-8322-8d11da1f0b07" xsi:nil="true"/>
    <Templates xmlns="759ef179-04c5-4354-8322-8d11da1f0b07" xsi:nil="true"/>
  </documentManagement>
</p:properties>
</file>

<file path=customXml/itemProps1.xml><?xml version="1.0" encoding="utf-8"?>
<ds:datastoreItem xmlns:ds="http://schemas.openxmlformats.org/officeDocument/2006/customXml" ds:itemID="{812AD997-3959-4169-AA2B-005EAC74F2B7}"/>
</file>

<file path=customXml/itemProps2.xml><?xml version="1.0" encoding="utf-8"?>
<ds:datastoreItem xmlns:ds="http://schemas.openxmlformats.org/officeDocument/2006/customXml" ds:itemID="{8A0A61E5-25EB-472C-9027-11EE6B51D525}"/>
</file>

<file path=customXml/itemProps3.xml><?xml version="1.0" encoding="utf-8"?>
<ds:datastoreItem xmlns:ds="http://schemas.openxmlformats.org/officeDocument/2006/customXml" ds:itemID="{5A97A003-E7FE-4B79-AE17-24814D2B1281}"/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374</TotalTime>
  <Words>855</Words>
  <Application>Microsoft Office PowerPoint</Application>
  <PresentationFormat>On-screen Show (4:3)</PresentationFormat>
  <Paragraphs>110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Courier New</vt:lpstr>
      <vt:lpstr>Palatino Linotype</vt:lpstr>
      <vt:lpstr>Executive</vt:lpstr>
      <vt:lpstr>PHS – N4-5/Higher Business Management</vt:lpstr>
      <vt:lpstr>Course Overview N5/H</vt:lpstr>
      <vt:lpstr>Course Overview N4</vt:lpstr>
      <vt:lpstr>Supporting Day to Day Learning</vt:lpstr>
      <vt:lpstr>Supporting Day to Day Learning</vt:lpstr>
      <vt:lpstr>Supporting Day to Day Learning</vt:lpstr>
      <vt:lpstr>Supporting Homework Activities</vt:lpstr>
      <vt:lpstr>Supporting Homework Activities</vt:lpstr>
      <vt:lpstr>Supporting Assessment Preparation</vt:lpstr>
      <vt:lpstr>Supporting Assessment Preparation</vt:lpstr>
      <vt:lpstr>Supporting the Course Assignment</vt:lpstr>
      <vt:lpstr>Supporting the Course Assignment</vt:lpstr>
      <vt:lpstr>Resources List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</dc:creator>
  <cp:lastModifiedBy>Mrs Futty</cp:lastModifiedBy>
  <cp:revision>84</cp:revision>
  <dcterms:created xsi:type="dcterms:W3CDTF">2017-09-03T21:33:39Z</dcterms:created>
  <dcterms:modified xsi:type="dcterms:W3CDTF">2021-10-02T12:07:58Z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0x0101000DD7C1C5F5CB8A42AF8C4419F0F8B6D2</vt:lpwstr>
  </property>
</Properties>
</file>