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0" r:id="rId2"/>
    <p:sldId id="306" r:id="rId3"/>
    <p:sldId id="301" r:id="rId4"/>
    <p:sldId id="304" r:id="rId5"/>
    <p:sldId id="305" r:id="rId6"/>
    <p:sldId id="307" r:id="rId7"/>
    <p:sldId id="308" r:id="rId8"/>
    <p:sldId id="310" r:id="rId9"/>
    <p:sldId id="309" r:id="rId10"/>
    <p:sldId id="30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C1B27-F486-0518-7E5F-94049D49D23E}" v="5434" dt="2025-06-23T18:29:12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-1608" y="-8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gw24watsoneuan@glow.sch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w09renwickscott@glow.sch.uk" TargetMode="External"/><Relationship Id="rId4" Type="http://schemas.openxmlformats.org/officeDocument/2006/relationships/hyperlink" Target="mailto:davidchanglengphs@glow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9402B-FD76-568B-CD1E-9BDDB2375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839D3-94AD-CF51-EC37-30277896F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D39414-3617-1571-8FB2-261A39ECC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53" y="0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9D1D2-648C-3985-3948-926393DF5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58" y="107891"/>
            <a:ext cx="2250035" cy="33166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069738-F502-CA53-025F-70BF6FF68FDA}"/>
              </a:ext>
            </a:extLst>
          </p:cNvPr>
          <p:cNvSpPr txBox="1"/>
          <p:nvPr/>
        </p:nvSpPr>
        <p:spPr>
          <a:xfrm>
            <a:off x="2238992" y="319632"/>
            <a:ext cx="8744154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NATIONAL 4/5 PHYSICAL EDUCATION</a:t>
            </a:r>
            <a:endParaRPr lang="en-GB" sz="4400" b="1" dirty="0">
              <a:solidFill>
                <a:srgbClr val="00206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9FAD9-9317-3E19-C1C1-6422BEC3A8DA}"/>
              </a:ext>
            </a:extLst>
          </p:cNvPr>
          <p:cNvSpPr txBox="1"/>
          <p:nvPr/>
        </p:nvSpPr>
        <p:spPr>
          <a:xfrm>
            <a:off x="2667502" y="2370742"/>
            <a:ext cx="7881629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How to support young people for National 4/5 Physical Education</a:t>
            </a:r>
          </a:p>
        </p:txBody>
      </p:sp>
    </p:spTree>
    <p:extLst>
      <p:ext uri="{BB962C8B-B14F-4D97-AF65-F5344CB8AC3E}">
        <p14:creationId xmlns:p14="http://schemas.microsoft.com/office/powerpoint/2010/main" val="114773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D16FC-2F00-7C8F-FF87-511D6FBA2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801C7-5D94-115F-B9A3-2F3A28FCA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AD0CBA-8FD5-0A02-BC4B-DC3E771949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B8BA92-6FC2-6F53-3A0C-F72426A01B27}"/>
              </a:ext>
            </a:extLst>
          </p:cNvPr>
          <p:cNvSpPr txBox="1"/>
          <p:nvPr/>
        </p:nvSpPr>
        <p:spPr>
          <a:xfrm>
            <a:off x="-5182" y="1893070"/>
            <a:ext cx="11122970" cy="49859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All students must bring full PE kit to every practical lesson which includes a white t-shirt, black leggings/shorts/</a:t>
            </a:r>
            <a:r>
              <a:rPr lang="en-GB" sz="3200" b="1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joggies</a:t>
            </a:r>
            <a:endParaRPr lang="en-GB" sz="32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 change of footwear- trainers 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Long hair tied up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Come to class ready to participate fully in every activity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Ensure portfolio tasks are completed by the given deadline</a:t>
            </a:r>
            <a:endParaRPr lang="en-GB" dirty="0">
              <a:solidFill>
                <a:srgbClr val="FFFFFF"/>
              </a:solidFill>
              <a:latin typeface="Corbel" panose="020B0503020204020204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Students should ask for support where required 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Follow the school vision and values </a:t>
            </a:r>
            <a:endParaRPr lang="en-GB" dirty="0">
              <a:solidFill>
                <a:srgbClr val="FFFFFF"/>
              </a:solidFill>
              <a:latin typeface="Corbel" panose="020B0503020204020204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endParaRPr lang="en-GB">
              <a:solidFill>
                <a:srgbClr val="FFFFFF"/>
              </a:solidFill>
              <a:latin typeface="Corbel" panose="020B0503020204020204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E17053-9AD7-27F7-8CC4-8F9D153CF5EE}"/>
              </a:ext>
            </a:extLst>
          </p:cNvPr>
          <p:cNvSpPr txBox="1"/>
          <p:nvPr/>
        </p:nvSpPr>
        <p:spPr>
          <a:xfrm>
            <a:off x="4400185" y="627552"/>
            <a:ext cx="341092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Expectations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219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7A6AD0-427D-F641-66A6-138CDD99AB1E}"/>
              </a:ext>
            </a:extLst>
          </p:cNvPr>
          <p:cNvSpPr txBox="1"/>
          <p:nvPr/>
        </p:nvSpPr>
        <p:spPr>
          <a:xfrm>
            <a:off x="574847" y="2097786"/>
            <a:ext cx="10031150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This course is pass or fail (No grades)</a:t>
            </a:r>
          </a:p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Students must achieve a pass in the practical activity and in the National 4 workbook </a:t>
            </a:r>
          </a:p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All coursework is internally assessed and verified within the department </a:t>
            </a: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2D284B-85AF-6435-F7F7-648006E74630}"/>
              </a:ext>
            </a:extLst>
          </p:cNvPr>
          <p:cNvSpPr txBox="1"/>
          <p:nvPr/>
        </p:nvSpPr>
        <p:spPr>
          <a:xfrm>
            <a:off x="3319737" y="627552"/>
            <a:ext cx="554907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National 4 Structure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554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32137-FBD6-17E0-7317-E062334C0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3D49D-45E5-E4CF-FAB4-14BDDC0B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60BAD0D-6D3C-B866-C9CC-14DDC6A5C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9652E1-D4EF-65D4-8556-9E0E0BDA9483}"/>
              </a:ext>
            </a:extLst>
          </p:cNvPr>
          <p:cNvSpPr txBox="1"/>
          <p:nvPr/>
        </p:nvSpPr>
        <p:spPr>
          <a:xfrm>
            <a:off x="961534" y="1802085"/>
            <a:ext cx="10281359" cy="67403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The assessment for National 5 comprises of two elements</a:t>
            </a:r>
            <a:endParaRPr lang="en-US"/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Portfolio- 60 marks (50% of the final grade)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Practical- 60 marks (2x one-off performances worth 30 marks each)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This course is graded A/B/C/D/No award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Each student will undertake a minimum of 1 </a:t>
            </a:r>
            <a:r>
              <a:rPr lang="en-GB" sz="32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classroom-based</a:t>
            </a: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session and 2 practical sessions</a:t>
            </a:r>
            <a:endParaRPr lang="en-GB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The portfolio is externally assessed by the SQA and is submitted in April</a:t>
            </a:r>
          </a:p>
          <a:p>
            <a:pPr marL="571500" indent="-571500">
              <a:buFont typeface="Arial"/>
              <a:buChar char="•"/>
            </a:pPr>
            <a:endParaRPr lang="en-GB" sz="32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endParaRPr lang="en-GB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67C033-4252-270F-2930-F49E46A9C537}"/>
              </a:ext>
            </a:extLst>
          </p:cNvPr>
          <p:cNvSpPr txBox="1"/>
          <p:nvPr/>
        </p:nvSpPr>
        <p:spPr>
          <a:xfrm>
            <a:off x="3319737" y="627552"/>
            <a:ext cx="554907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National 5 Structure </a:t>
            </a:r>
          </a:p>
        </p:txBody>
      </p:sp>
    </p:spTree>
    <p:extLst>
      <p:ext uri="{BB962C8B-B14F-4D97-AF65-F5344CB8AC3E}">
        <p14:creationId xmlns:p14="http://schemas.microsoft.com/office/powerpoint/2010/main" val="1604026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BCF6A-CD2F-F24F-CE43-478B11A4B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4E93-46F8-A966-73E4-A729346B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D385A5-6D51-332C-9EB3-951404205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FFFF84-C180-78FD-4D95-A465891B9040}"/>
              </a:ext>
            </a:extLst>
          </p:cNvPr>
          <p:cNvSpPr txBox="1"/>
          <p:nvPr/>
        </p:nvSpPr>
        <p:spPr>
          <a:xfrm>
            <a:off x="1086638" y="1961308"/>
            <a:ext cx="10031150" cy="50783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Practical performances will be completed in </a:t>
            </a:r>
            <a:r>
              <a:rPr lang="en-GB" sz="2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February/March</a:t>
            </a:r>
          </a:p>
          <a:p>
            <a:pPr marL="571500" indent="-571500">
              <a:buFont typeface="Arial"/>
              <a:buChar char="•"/>
            </a:pPr>
            <a:r>
              <a:rPr lang="en-GB" sz="2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Two performances worth 30 marks each (60 marks in total)</a:t>
            </a:r>
          </a:p>
          <a:p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Students must demonstrate: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 repertoire of skills-including complex skills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Control and fluency 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Effective decision making 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Using and applying straightforward composition, tactics or roles safely and effectively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Conforming to rules and regulations 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Controlling emotions</a:t>
            </a: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353DE2-B32D-7C1C-423E-21E8C87B4B31}"/>
              </a:ext>
            </a:extLst>
          </p:cNvPr>
          <p:cNvSpPr txBox="1"/>
          <p:nvPr/>
        </p:nvSpPr>
        <p:spPr>
          <a:xfrm>
            <a:off x="1772992" y="627552"/>
            <a:ext cx="863119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Practical Performances- 60 marks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015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DA49-DE4F-52A7-CECD-A0330C243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8661B-A7B4-023E-B60F-5495211F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346C9B-B972-DC57-E113-C8EE3A9569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3E6538-F4C2-8342-186C-6AE042E29E72}"/>
              </a:ext>
            </a:extLst>
          </p:cNvPr>
          <p:cNvSpPr txBox="1"/>
          <p:nvPr/>
        </p:nvSpPr>
        <p:spPr>
          <a:xfrm>
            <a:off x="1223116" y="1802084"/>
            <a:ext cx="9746821" cy="42165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Students may select two activities from the sports included in the curriculum or from activities they pursue outside of school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We encourage all students to choose the two activities they will score most highly in</a:t>
            </a:r>
          </a:p>
          <a:p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Options can include:</a:t>
            </a:r>
          </a:p>
          <a:p>
            <a:pPr marL="457200" indent="-4572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Hockey, rugby, football, netball, volleyball, basketball, badminton, tennis, swimming, athletics etc </a:t>
            </a: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78F201-7A69-1B8F-1BB8-6489B16D3E8A}"/>
              </a:ext>
            </a:extLst>
          </p:cNvPr>
          <p:cNvSpPr txBox="1"/>
          <p:nvPr/>
        </p:nvSpPr>
        <p:spPr>
          <a:xfrm>
            <a:off x="3092274" y="627552"/>
            <a:ext cx="601537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Practical Performances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706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3D668-E9CA-D209-8D5E-C200769BE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511C0-2CC6-A7F4-7DE6-6D0F5C44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03DA7C-984F-B680-2CFD-406EA061C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CC572B-D8B4-E7C2-EBB7-704DC029F3ED}"/>
              </a:ext>
            </a:extLst>
          </p:cNvPr>
          <p:cNvSpPr txBox="1"/>
          <p:nvPr/>
        </p:nvSpPr>
        <p:spPr>
          <a:xfrm>
            <a:off x="267773" y="1802084"/>
            <a:ext cx="10713537" cy="5509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The portfolio comprises of three sections: 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Section 1- Factors Impacting on Performance in physical activities. This is completed under exam conditions </a:t>
            </a:r>
            <a:r>
              <a:rPr lang="en-GB" sz="2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(To be completed by October)</a:t>
            </a:r>
            <a:endParaRPr lang="en-GB" u="sng" dirty="0"/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Section 2- Planning, developing and implementing approaches to improve performance</a:t>
            </a:r>
          </a:p>
          <a:p>
            <a:pPr marL="571500" indent="-571500">
              <a:buFont typeface="Arial"/>
              <a:buChar char="•"/>
            </a:pPr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Section 3- Monitoring, recording and evaluating performance</a:t>
            </a:r>
          </a:p>
          <a:p>
            <a:r>
              <a:rPr lang="en-GB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Both sections 2 and 3 are open book assessment and are completed during class time. </a:t>
            </a:r>
            <a:r>
              <a:rPr lang="en-GB" sz="2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(To be completed by April)</a:t>
            </a:r>
          </a:p>
          <a:p>
            <a:pPr algn="ctr"/>
            <a:r>
              <a:rPr lang="en-GB" sz="2800" b="1" u="sng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*The portfolio must be completed during class time and cannot be undertaken at home*</a:t>
            </a: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441282-E4F8-54BC-1549-37C961079033}"/>
              </a:ext>
            </a:extLst>
          </p:cNvPr>
          <p:cNvSpPr txBox="1"/>
          <p:nvPr/>
        </p:nvSpPr>
        <p:spPr>
          <a:xfrm>
            <a:off x="3569946" y="627552"/>
            <a:ext cx="503728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Portfolio- 60 marks 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913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ABB0E-70EE-825A-E60F-E0F062477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3C74A-A0B7-868D-4567-5CF93A23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9CE8E8-B066-C9A1-B20C-EB3ED7A10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373" y="-2210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D47B17-4AA7-2EE9-D042-35C69614C0B4}"/>
              </a:ext>
            </a:extLst>
          </p:cNvPr>
          <p:cNvSpPr txBox="1"/>
          <p:nvPr/>
        </p:nvSpPr>
        <p:spPr>
          <a:xfrm>
            <a:off x="1200370" y="2052293"/>
            <a:ext cx="9746821" cy="46474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Regular 1:1 conversations on progress</a:t>
            </a:r>
          </a:p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Providing feedback on portfolio/homework tasks </a:t>
            </a:r>
          </a:p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Tracking and monitoring reports </a:t>
            </a:r>
          </a:p>
          <a:p>
            <a:pPr marL="571500" indent="-571500">
              <a:buFont typeface="Arial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Lunchtime and supported study sessions in the lead up to the portfolio submission deadline in April</a:t>
            </a: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CA1C6-8592-6D66-0CC5-975E29045711}"/>
              </a:ext>
            </a:extLst>
          </p:cNvPr>
          <p:cNvSpPr txBox="1"/>
          <p:nvPr/>
        </p:nvSpPr>
        <p:spPr>
          <a:xfrm>
            <a:off x="2500872" y="286358"/>
            <a:ext cx="71868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Supporting learning in class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9212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18B95-C74D-E5D7-46FB-F6D0AEED6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0F29-F349-8EB7-A3A8-45BF739E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FA949CB-DC90-C5E1-FE8D-C2708A8D8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210"/>
            <a:ext cx="12323616" cy="699938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967947-2D85-34D2-3525-CC21DED37A32}"/>
              </a:ext>
            </a:extLst>
          </p:cNvPr>
          <p:cNvSpPr txBox="1"/>
          <p:nvPr/>
        </p:nvSpPr>
        <p:spPr>
          <a:xfrm>
            <a:off x="1211743" y="1802084"/>
            <a:ext cx="9746821" cy="52014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Check homework/classwork has been completed on either teams or </a:t>
            </a:r>
            <a:r>
              <a:rPr lang="en-GB" sz="3200" b="1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showbie</a:t>
            </a:r>
            <a:endParaRPr lang="en-GB" sz="32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Encourage your child to revise over class notes and consolidate their practical skills in their two chosen activities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Access revision materials via Achieve or BBC bitesize 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Support your child with organisation and planning</a:t>
            </a:r>
          </a:p>
          <a:p>
            <a:pPr marL="571500" indent="-571500">
              <a:buFont typeface="Arial"/>
              <a:buChar char="•"/>
            </a:pPr>
            <a:r>
              <a:rPr lang="en-GB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Attend parents evening and engage with feedback given through reports </a:t>
            </a:r>
          </a:p>
          <a:p>
            <a:pPr marL="571500" indent="-571500">
              <a:buFont typeface="Arial"/>
              <a:buChar char="•"/>
            </a:pPr>
            <a:endParaRPr lang="en-GB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367C3A-9B7F-5F18-1B64-1786C37CF45C}"/>
              </a:ext>
            </a:extLst>
          </p:cNvPr>
          <p:cNvSpPr txBox="1"/>
          <p:nvPr/>
        </p:nvSpPr>
        <p:spPr>
          <a:xfrm>
            <a:off x="1272573" y="411462"/>
            <a:ext cx="963202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How can you support young people at home?</a:t>
            </a:r>
            <a:r>
              <a:rPr lang="en-GB" sz="4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8339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C8EC0-59A0-C5C4-1F35-BBDE1002A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43E2-3F7A-E76D-0527-4F1CAA25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704279-7A7B-E35A-CD30-5D8F65B09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FEFBE9-4A09-D414-94F5-A5F728422888}"/>
              </a:ext>
            </a:extLst>
          </p:cNvPr>
          <p:cNvSpPr txBox="1"/>
          <p:nvPr/>
        </p:nvSpPr>
        <p:spPr>
          <a:xfrm>
            <a:off x="1120756" y="2313875"/>
            <a:ext cx="9974285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If you have any questions or require further information, please contact the appropriate class teacher</a:t>
            </a:r>
          </a:p>
          <a:p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Mr Watson- 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hlinkClick r:id="rId3"/>
              </a:rPr>
              <a:t>gw24watsoneuan@glow.sch.uk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Mr </a:t>
            </a:r>
            <a:r>
              <a:rPr lang="en-GB" sz="36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Changleng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- 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hlinkClick r:id="rId4"/>
              </a:rPr>
              <a:t>davidchanglengphs@glow.sch.uk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GB" sz="36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Mr Renwick- 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hlinkClick r:id="rId5"/>
              </a:rPr>
              <a:t>gw09renwickscott@glow.sch.uk</a:t>
            </a:r>
            <a:r>
              <a:rPr lang="en-GB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517100-3095-DAC9-EED9-1E9D5C4317CA}"/>
              </a:ext>
            </a:extLst>
          </p:cNvPr>
          <p:cNvSpPr txBox="1"/>
          <p:nvPr/>
        </p:nvSpPr>
        <p:spPr>
          <a:xfrm>
            <a:off x="4610790" y="527225"/>
            <a:ext cx="299011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6000" u="sng" dirty="0">
                <a:solidFill>
                  <a:srgbClr val="002060"/>
                </a:solidFill>
              </a:rPr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4114641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43</TotalTime>
  <Words>407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Banded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Education</dc:title>
  <dc:creator>kirsty williams</dc:creator>
  <cp:lastModifiedBy>Mrs kirsten Williams</cp:lastModifiedBy>
  <cp:revision>414</cp:revision>
  <dcterms:created xsi:type="dcterms:W3CDTF">2021-09-30T20:12:00Z</dcterms:created>
  <dcterms:modified xsi:type="dcterms:W3CDTF">2026-02-12T12:03:53Z</dcterms:modified>
</cp:coreProperties>
</file>