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263" r:id="rId5"/>
    <p:sldId id="288" r:id="rId6"/>
    <p:sldId id="264" r:id="rId7"/>
    <p:sldId id="267" r:id="rId8"/>
    <p:sldId id="266" r:id="rId9"/>
    <p:sldId id="280" r:id="rId10"/>
    <p:sldId id="274" r:id="rId11"/>
    <p:sldId id="275" r:id="rId12"/>
    <p:sldId id="277" r:id="rId13"/>
    <p:sldId id="278" r:id="rId14"/>
    <p:sldId id="279" r:id="rId15"/>
    <p:sldId id="276" r:id="rId16"/>
    <p:sldId id="281" r:id="rId17"/>
    <p:sldId id="282" r:id="rId18"/>
    <p:sldId id="286" r:id="rId19"/>
    <p:sldId id="283" r:id="rId20"/>
    <p:sldId id="28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0B2C79-04E1-4A79-BA53-02C6EF44A1EB}" v="69" dt="2025-12-12T18:41:47.6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alls, Kevin" userId="78276239-1571-46af-87a3-206ed2b3e4ec" providerId="ADAL" clId="{381719BA-D414-42DA-8D71-657E29047DBD}"/>
    <pc:docChg chg="delSld modSld">
      <pc:chgData name="Ryalls, Kevin" userId="78276239-1571-46af-87a3-206ed2b3e4ec" providerId="ADAL" clId="{381719BA-D414-42DA-8D71-657E29047DBD}" dt="2025-12-12T18:41:51.756" v="70" actId="14100"/>
      <pc:docMkLst>
        <pc:docMk/>
      </pc:docMkLst>
      <pc:sldChg chg="del">
        <pc:chgData name="Ryalls, Kevin" userId="78276239-1571-46af-87a3-206ed2b3e4ec" providerId="ADAL" clId="{381719BA-D414-42DA-8D71-657E29047DBD}" dt="2025-12-12T18:41:03.266" v="0" actId="47"/>
        <pc:sldMkLst>
          <pc:docMk/>
          <pc:sldMk cId="1924140022" sldId="287"/>
        </pc:sldMkLst>
      </pc:sldChg>
      <pc:sldChg chg="modSp mod modAnim">
        <pc:chgData name="Ryalls, Kevin" userId="78276239-1571-46af-87a3-206ed2b3e4ec" providerId="ADAL" clId="{381719BA-D414-42DA-8D71-657E29047DBD}" dt="2025-12-12T18:41:51.756" v="70" actId="14100"/>
        <pc:sldMkLst>
          <pc:docMk/>
          <pc:sldMk cId="257204786" sldId="288"/>
        </pc:sldMkLst>
        <pc:spChg chg="mod">
          <ac:chgData name="Ryalls, Kevin" userId="78276239-1571-46af-87a3-206ed2b3e4ec" providerId="ADAL" clId="{381719BA-D414-42DA-8D71-657E29047DBD}" dt="2025-12-12T18:41:51.756" v="70" actId="14100"/>
          <ac:spMkLst>
            <pc:docMk/>
            <pc:sldMk cId="257204786" sldId="288"/>
            <ac:spMk id="8" creationId="{4A4F3952-186A-D349-21FB-ED7846B373FC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OPTwin\Export\ClashTabl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Example: S3 into S4 Raw Pupil Choices 2025 by Popularity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697-4259-A79A-40D267D19C2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697-4259-A79A-40D267D19C2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697-4259-A79A-40D267D19C2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697-4259-A79A-40D267D19C2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697-4259-A79A-40D267D19C2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697-4259-A79A-40D267D19C2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3697-4259-A79A-40D267D19C2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3697-4259-A79A-40D267D19C2B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3697-4259-A79A-40D267D19C2B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3697-4259-A79A-40D267D19C2B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3697-4259-A79A-40D267D19C2B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3697-4259-A79A-40D267D19C2B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3697-4259-A79A-40D267D19C2B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3697-4259-A79A-40D267D19C2B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3697-4259-A79A-40D267D19C2B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3697-4259-A79A-40D267D19C2B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3697-4259-A79A-40D267D19C2B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3697-4259-A79A-40D267D19C2B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3697-4259-A79A-40D267D19C2B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3697-4259-A79A-40D267D19C2B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3697-4259-A79A-40D267D19C2B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B-3697-4259-A79A-40D267D19C2B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D-3697-4259-A79A-40D267D19C2B}"/>
              </c:ext>
            </c:extLst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F-3697-4259-A79A-40D267D19C2B}"/>
              </c:ext>
            </c:extLst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1-3697-4259-A79A-40D267D19C2B}"/>
              </c:ext>
            </c:extLst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3-3697-4259-A79A-40D267D19C2B}"/>
              </c:ext>
            </c:extLst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5-3697-4259-A79A-40D267D19C2B}"/>
              </c:ext>
            </c:extLst>
          </c:dPt>
          <c:dPt>
            <c:idx val="2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7-3697-4259-A79A-40D267D19C2B}"/>
              </c:ext>
            </c:extLst>
          </c:dPt>
          <c:dPt>
            <c:idx val="28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9-3697-4259-A79A-40D267D19C2B}"/>
              </c:ext>
            </c:extLst>
          </c:dPt>
          <c:dPt>
            <c:idx val="29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B-3697-4259-A79A-40D267D19C2B}"/>
              </c:ext>
            </c:extLst>
          </c:dPt>
          <c:cat>
            <c:strRef>
              <c:f>'Clash Table'!$A$7:$A$36</c:f>
              <c:strCache>
                <c:ptCount val="30"/>
                <c:pt idx="0">
                  <c:v>PE N45</c:v>
                </c:pt>
                <c:pt idx="1">
                  <c:v>Biology N5</c:v>
                </c:pt>
                <c:pt idx="2">
                  <c:v>Modern Studies N45</c:v>
                </c:pt>
                <c:pt idx="3">
                  <c:v>Chemistry N5</c:v>
                </c:pt>
                <c:pt idx="4">
                  <c:v>Drama N45</c:v>
                </c:pt>
                <c:pt idx="5">
                  <c:v>D&amp;M N45</c:v>
                </c:pt>
                <c:pt idx="6">
                  <c:v>Business N45</c:v>
                </c:pt>
                <c:pt idx="7">
                  <c:v>Computing N45</c:v>
                </c:pt>
                <c:pt idx="8">
                  <c:v>Art N345</c:v>
                </c:pt>
                <c:pt idx="9">
                  <c:v>Hospitality N45</c:v>
                </c:pt>
                <c:pt idx="10">
                  <c:v>Practical Woodwork N45</c:v>
                </c:pt>
                <c:pt idx="11">
                  <c:v>Criminology L5</c:v>
                </c:pt>
                <c:pt idx="12">
                  <c:v>Geography N45</c:v>
                </c:pt>
                <c:pt idx="13">
                  <c:v>Hi N45</c:v>
                </c:pt>
                <c:pt idx="14">
                  <c:v>Physics N5</c:v>
                </c:pt>
                <c:pt idx="15">
                  <c:v>Biology N4</c:v>
                </c:pt>
                <c:pt idx="16">
                  <c:v>Admin N45</c:v>
                </c:pt>
                <c:pt idx="17">
                  <c:v>Music N45</c:v>
                </c:pt>
                <c:pt idx="18">
                  <c:v>Music Technology N5</c:v>
                </c:pt>
                <c:pt idx="19">
                  <c:v>Fashion N45</c:v>
                </c:pt>
                <c:pt idx="20">
                  <c:v>Hospitality: Skills for Work N5</c:v>
                </c:pt>
                <c:pt idx="21">
                  <c:v>Gr N45</c:v>
                </c:pt>
                <c:pt idx="22">
                  <c:v>Pcs N3</c:v>
                </c:pt>
                <c:pt idx="23">
                  <c:v>Philosophy N5</c:v>
                </c:pt>
                <c:pt idx="24">
                  <c:v>Sociology N34</c:v>
                </c:pt>
                <c:pt idx="25">
                  <c:v>Travel &amp; Tourism</c:v>
                </c:pt>
                <c:pt idx="26">
                  <c:v>Fr N45</c:v>
                </c:pt>
                <c:pt idx="27">
                  <c:v>Italian N45</c:v>
                </c:pt>
                <c:pt idx="28">
                  <c:v>Spanish N45</c:v>
                </c:pt>
                <c:pt idx="29">
                  <c:v>Health Sector L5</c:v>
                </c:pt>
              </c:strCache>
            </c:strRef>
          </c:cat>
          <c:val>
            <c:numRef>
              <c:f>'Clash Table'!$B$7:$B$36</c:f>
              <c:numCache>
                <c:formatCode>General</c:formatCode>
                <c:ptCount val="30"/>
                <c:pt idx="0">
                  <c:v>4</c:v>
                </c:pt>
                <c:pt idx="1">
                  <c:v>4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C-3697-4259-A79A-40D267D19C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5C-4F24-8805-0FD85AAE180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5C-4F24-8805-0FD85AAE180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E5C-4F24-8805-0FD85AAE180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E5C-4F24-8805-0FD85AAE180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E5C-4F24-8805-0FD85AAE180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E5C-4F24-8805-0FD85AAE180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CE5C-4F24-8805-0FD85AAE180A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CE5C-4F24-8805-0FD85AAE180A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CE5C-4F24-8805-0FD85AAE180A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CE5C-4F24-8805-0FD85AAE180A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CE5C-4F24-8805-0FD85AAE180A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CE5C-4F24-8805-0FD85AAE180A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CE5C-4F24-8805-0FD85AAE180A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CE5C-4F24-8805-0FD85AAE180A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CE5C-4F24-8805-0FD85AAE180A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CE5C-4F24-8805-0FD85AAE180A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CE5C-4F24-8805-0FD85AAE180A}"/>
              </c:ext>
            </c:extLst>
          </c:dPt>
          <c:dLbls>
            <c:delete val="1"/>
          </c:dLbls>
          <c:cat>
            <c:strRef>
              <c:f>Sheet1!$A$2:$A$18</c:f>
              <c:strCache>
                <c:ptCount val="17"/>
                <c:pt idx="0">
                  <c:v>Science Combined</c:v>
                </c:pt>
                <c:pt idx="1">
                  <c:v>SOCIAL SUBJECTS</c:v>
                </c:pt>
                <c:pt idx="2">
                  <c:v>BCT</c:v>
                </c:pt>
                <c:pt idx="3">
                  <c:v>BIOLOGY &amp; CHEMISTRY</c:v>
                </c:pt>
                <c:pt idx="4">
                  <c:v>EXPRESSIVE ARTS</c:v>
                </c:pt>
                <c:pt idx="5">
                  <c:v>MATHS</c:v>
                </c:pt>
                <c:pt idx="6">
                  <c:v>PE</c:v>
                </c:pt>
                <c:pt idx="7">
                  <c:v>PHYSICS &amp; SCIENCE</c:v>
                </c:pt>
                <c:pt idx="8">
                  <c:v>Mod Langs (w/ International Relations)</c:v>
                </c:pt>
                <c:pt idx="9">
                  <c:v>GENERAL SCIENCE</c:v>
                </c:pt>
                <c:pt idx="10">
                  <c:v>ENGLISH</c:v>
                </c:pt>
                <c:pt idx="11">
                  <c:v>PSYCH (COLLEGE)</c:v>
                </c:pt>
                <c:pt idx="12">
                  <c:v>RMPS</c:v>
                </c:pt>
                <c:pt idx="13">
                  <c:v>SOCIAL WORK (COLLEGE)</c:v>
                </c:pt>
                <c:pt idx="14">
                  <c:v>MODERN LANGUAGES</c:v>
                </c:pt>
                <c:pt idx="15">
                  <c:v>CDT</c:v>
                </c:pt>
                <c:pt idx="16">
                  <c:v>HWB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27</c:v>
                </c:pt>
                <c:pt idx="1">
                  <c:v>23</c:v>
                </c:pt>
                <c:pt idx="2">
                  <c:v>19</c:v>
                </c:pt>
                <c:pt idx="3">
                  <c:v>12</c:v>
                </c:pt>
                <c:pt idx="4">
                  <c:v>8</c:v>
                </c:pt>
                <c:pt idx="5">
                  <c:v>8</c:v>
                </c:pt>
                <c:pt idx="6">
                  <c:v>8</c:v>
                </c:pt>
                <c:pt idx="7">
                  <c:v>8</c:v>
                </c:pt>
                <c:pt idx="8">
                  <c:v>8</c:v>
                </c:pt>
                <c:pt idx="9">
                  <c:v>7</c:v>
                </c:pt>
                <c:pt idx="10">
                  <c:v>6</c:v>
                </c:pt>
                <c:pt idx="11">
                  <c:v>6</c:v>
                </c:pt>
                <c:pt idx="12">
                  <c:v>3</c:v>
                </c:pt>
                <c:pt idx="13">
                  <c:v>3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CE5C-4F24-8805-0FD85AAE180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4D2C8E-E00E-4183-BB33-3F961E39EC69}" type="datetimeFigureOut">
              <a:rPr lang="en-GB" smtClean="0"/>
              <a:t>12/12/2025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3113A7-EBB4-4C60-807F-56C05A79C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262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9F3D2-5810-5797-E5B3-D3C3744AC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876F05-1617-1770-899F-A08DDDC617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D90806-43A0-3B48-BF8C-2EE7A21019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Improve on levels of anxiety for learners and parents. </a:t>
            </a:r>
          </a:p>
          <a:p>
            <a:r>
              <a:rPr lang="en-GB"/>
              <a:t>Improve the integrity of our system especially for those who lack strong advocates at home.</a:t>
            </a:r>
          </a:p>
          <a:p>
            <a:r>
              <a:rPr lang="en-GB"/>
              <a:t>Reduce the wasted resources of setting up supports that are not needed, wanted or sometimes not expected.</a:t>
            </a:r>
          </a:p>
          <a:p>
            <a:r>
              <a:rPr lang="en-GB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07EEDC-343C-2D71-6C13-8565DA027F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825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BB40C-EED8-F7E4-1F82-343EB6FA8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4C66EF-E7B6-DC9C-5A8A-0050C7E27C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A8E808-8D3C-6DA9-EC1A-5566F8E02E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Improve on levels of anxiety for learners and parents. </a:t>
            </a:r>
          </a:p>
          <a:p>
            <a:r>
              <a:rPr lang="en-GB"/>
              <a:t>Improve the integrity of our system especially for those who lack strong advocates at home.</a:t>
            </a:r>
          </a:p>
          <a:p>
            <a:r>
              <a:rPr lang="en-GB"/>
              <a:t>Reduce the wasted resources of setting up supports that are not needed, wanted or sometimes not expected.</a:t>
            </a:r>
          </a:p>
          <a:p>
            <a:r>
              <a:rPr lang="en-GB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644395-1572-B796-9C76-C6E8598BE7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12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44C82-C72C-7F62-C2E0-70CBF4627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DD8446-33A1-ADA4-F591-0FB6E2FC39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CC706E-0277-76E5-B6F8-589A844659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Improve on levels of anxiety for learners and parents. </a:t>
            </a:r>
          </a:p>
          <a:p>
            <a:r>
              <a:rPr lang="en-GB"/>
              <a:t>Improve the integrity of our system especially for those who lack strong advocates at home.</a:t>
            </a:r>
          </a:p>
          <a:p>
            <a:r>
              <a:rPr lang="en-GB"/>
              <a:t>Reduce the wasted resources of setting up supports that are not needed, wanted or sometimes not expected.</a:t>
            </a:r>
          </a:p>
          <a:p>
            <a:r>
              <a:rPr lang="en-GB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53DF0E-E02D-8B6F-5DED-8BE730C008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332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2617A-29F3-4C64-C73C-E2F192255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65EDAB-A7DE-603E-0450-752AF12FE1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3F5A9B-7A44-F15D-1718-83711C5828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Improve on levels of anxiety for learners and parents. </a:t>
            </a:r>
          </a:p>
          <a:p>
            <a:r>
              <a:rPr lang="en-GB"/>
              <a:t>Improve the integrity of our system especially for those who lack strong advocates at home.</a:t>
            </a:r>
          </a:p>
          <a:p>
            <a:r>
              <a:rPr lang="en-GB"/>
              <a:t>Reduce the wasted resources of setting up supports that are not needed, wanted or sometimes not expected.</a:t>
            </a:r>
          </a:p>
          <a:p>
            <a:r>
              <a:rPr lang="en-GB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A31A63-265F-F306-E416-71D1076D0D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013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9DC87-F9D6-0670-E84D-CB8207276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CB3E9F-7152-A350-5082-EF3B85473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B2AD4F-DF62-307D-0E7B-181B39BF41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Improve on levels of anxiety for learners and parents. </a:t>
            </a:r>
          </a:p>
          <a:p>
            <a:r>
              <a:rPr lang="en-GB"/>
              <a:t>Improve the integrity of our system especially for those who lack strong advocates at home.</a:t>
            </a:r>
          </a:p>
          <a:p>
            <a:r>
              <a:rPr lang="en-GB"/>
              <a:t>Reduce the wasted resources of setting up supports that are not needed, wanted or sometimes not expected.</a:t>
            </a:r>
          </a:p>
          <a:p>
            <a:r>
              <a:rPr lang="en-GB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505F1-3E68-D1A8-9E36-7112892E32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0427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09CA7-97E8-E565-4EF4-BF5367583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12E57E-8B27-F188-1578-3AA50FAA55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567977-DBDF-97C7-7222-753418AA6A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Improve on levels of anxiety for learners and parents. </a:t>
            </a:r>
          </a:p>
          <a:p>
            <a:r>
              <a:rPr lang="en-GB"/>
              <a:t>Improve the integrity of our system especially for those who lack strong advocates at home.</a:t>
            </a:r>
          </a:p>
          <a:p>
            <a:r>
              <a:rPr lang="en-GB"/>
              <a:t>Reduce the wasted resources of setting up supports that are not needed, wanted or sometimes not expected.</a:t>
            </a:r>
          </a:p>
          <a:p>
            <a:r>
              <a:rPr lang="en-GB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D91D75-0AC8-FCF6-AC6F-5C69C20024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7486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B13F8-79C7-2716-1DDF-FF0168EF4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B95E97-052E-B87F-CD90-0CA9E66AAA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97F552-1812-9E17-5946-74240510F6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Improve on levels of anxiety for learners and parents. </a:t>
            </a:r>
          </a:p>
          <a:p>
            <a:r>
              <a:rPr lang="en-GB"/>
              <a:t>Improve the integrity of our system especially for those who lack strong advocates at home.</a:t>
            </a:r>
          </a:p>
          <a:p>
            <a:r>
              <a:rPr lang="en-GB"/>
              <a:t>Reduce the wasted resources of setting up supports that are not needed, wanted or sometimes not expected.</a:t>
            </a:r>
          </a:p>
          <a:p>
            <a:r>
              <a:rPr lang="en-GB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2703D5-F67B-D79A-C299-1E1D29D49E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15478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89070-EBB7-6142-32FA-817E33928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F36767-68C9-341C-30F4-BDB1A76372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526941-2555-213C-9DC9-EB59D62E70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Improve on levels of anxiety for learners and parents. </a:t>
            </a:r>
          </a:p>
          <a:p>
            <a:r>
              <a:rPr lang="en-GB"/>
              <a:t>Improve the integrity of our system especially for those who lack strong advocates at home.</a:t>
            </a:r>
          </a:p>
          <a:p>
            <a:r>
              <a:rPr lang="en-GB"/>
              <a:t>Reduce the wasted resources of setting up supports that are not needed, wanted or sometimes not expected.</a:t>
            </a:r>
          </a:p>
          <a:p>
            <a:r>
              <a:rPr lang="en-GB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97DC3C-520D-3FEF-E5E4-2DC375E3A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5839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3B471-1F3D-3CAA-108C-4B4AFB012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5B314E-A474-497B-3AC3-B9DEC08F73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0DFB4D-2F4B-D32E-2035-25BF4289F0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Improve on levels of anxiety for learners and parents. </a:t>
            </a:r>
          </a:p>
          <a:p>
            <a:r>
              <a:rPr lang="en-GB"/>
              <a:t>Improve the integrity of our system especially for those who lack strong advocates at home.</a:t>
            </a:r>
          </a:p>
          <a:p>
            <a:r>
              <a:rPr lang="en-GB"/>
              <a:t>Reduce the wasted resources of setting up supports that are not needed, wanted or sometimes not expected.</a:t>
            </a:r>
          </a:p>
          <a:p>
            <a:r>
              <a:rPr lang="en-GB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E1868C-CD86-BF57-7ED1-F7F3E89340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15651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FCDC7-EBF8-C0FB-83E5-B3FF2C917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CCC949-4FF1-081E-2542-A546101E6A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591DFE-18A2-5F1B-39D7-C157BA049B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Improve on levels of anxiety for learners and parents. </a:t>
            </a:r>
          </a:p>
          <a:p>
            <a:r>
              <a:rPr lang="en-GB"/>
              <a:t>Improve the integrity of our system especially for those who lack strong advocates at home.</a:t>
            </a:r>
          </a:p>
          <a:p>
            <a:r>
              <a:rPr lang="en-GB"/>
              <a:t>Reduce the wasted resources of setting up supports that are not needed, wanted or sometimes not expected.</a:t>
            </a:r>
          </a:p>
          <a:p>
            <a:r>
              <a:rPr lang="en-GB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1108AD-DC7D-7012-DDAD-80AF02F85A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8466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743BD-FB60-4EA1-A47E-4BF3E695F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530A17-621F-B316-B6D4-99D240C57C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BB7AAC-B353-10B2-C1EB-95B9646561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Improve on levels of anxiety for learners and parents. </a:t>
            </a:r>
          </a:p>
          <a:p>
            <a:r>
              <a:rPr lang="en-GB"/>
              <a:t>Improve the integrity of our system especially for those who lack strong advocates at home.</a:t>
            </a:r>
          </a:p>
          <a:p>
            <a:r>
              <a:rPr lang="en-GB"/>
              <a:t>Reduce the wasted resources of setting up supports that are not needed, wanted or sometimes not expected.</a:t>
            </a:r>
          </a:p>
          <a:p>
            <a:r>
              <a:rPr lang="en-GB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492842-9EB9-33D8-B7ED-CF43F7ED79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599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0CBA1-C1FC-5A6D-F169-CF588CBEC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C91412-B9BA-4D9B-B68F-58D6452A32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587FE4-C42C-4B42-FDDA-69DE73680E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Improve on levels of anxiety for learners and parents. </a:t>
            </a:r>
          </a:p>
          <a:p>
            <a:r>
              <a:rPr lang="en-GB" dirty="0"/>
              <a:t>Improve the integrity of our system especially for those who lack strong advocates at home.</a:t>
            </a:r>
          </a:p>
          <a:p>
            <a:r>
              <a:rPr lang="en-GB" dirty="0"/>
              <a:t>Reduce the wasted resources of setting up supports that are not needed, wanted or sometimes not expected.</a:t>
            </a:r>
          </a:p>
          <a:p>
            <a:r>
              <a:rPr lang="en-GB" dirty="0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668841-3C74-A266-7898-7A33D5FC11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9117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08DD4-0313-D8E4-88E6-BF31F18AD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7B6420-0DCC-DECD-2E65-4484A76A6D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F3B3E0-6569-08D7-6041-E1F37D17B3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Improve on levels of anxiety for learners and parents. </a:t>
            </a:r>
          </a:p>
          <a:p>
            <a:r>
              <a:rPr lang="en-GB" dirty="0"/>
              <a:t>Improve the integrity of our system especially for those who lack strong advocates at home.</a:t>
            </a:r>
          </a:p>
          <a:p>
            <a:r>
              <a:rPr lang="en-GB" dirty="0"/>
              <a:t>Reduce the wasted resources of setting up supports that are not needed, wanted or sometimes not expected.</a:t>
            </a:r>
          </a:p>
          <a:p>
            <a:r>
              <a:rPr lang="en-GB" dirty="0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B900BB-4E9A-D010-D84B-4CEAEB2D31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74102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67CB2-393A-23CF-7F0C-D58A47F11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59673D-7727-C815-A966-D0B2E0AA77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689DAD-6FBA-D114-B405-A58BFAC979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Improve on levels of anxiety for learners and parents. </a:t>
            </a:r>
          </a:p>
          <a:p>
            <a:r>
              <a:rPr lang="en-GB" dirty="0"/>
              <a:t>Improve the integrity of our system especially for those who lack strong advocates at home.</a:t>
            </a:r>
          </a:p>
          <a:p>
            <a:r>
              <a:rPr lang="en-GB" dirty="0"/>
              <a:t>Reduce the wasted resources of setting up supports that are not needed, wanted or sometimes not expected.</a:t>
            </a:r>
          </a:p>
          <a:p>
            <a:r>
              <a:rPr lang="en-GB" dirty="0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338438-30B0-657E-161A-9CF8ED1BEA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3625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A1E94-B671-A0A4-6672-3989ED8A0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099432-E617-8A6B-A196-B846BD9E90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86C8A9-FA26-92E7-42E2-51CF13982A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Improve on levels of anxiety for learners and parents. </a:t>
            </a:r>
          </a:p>
          <a:p>
            <a:r>
              <a:rPr lang="en-GB" dirty="0"/>
              <a:t>Improve the integrity of our system especially for those who lack strong advocates at home.</a:t>
            </a:r>
          </a:p>
          <a:p>
            <a:r>
              <a:rPr lang="en-GB" dirty="0"/>
              <a:t>Reduce the wasted resources of setting up supports that are not needed, wanted or sometimes not expected.</a:t>
            </a:r>
          </a:p>
          <a:p>
            <a:r>
              <a:rPr lang="en-GB" dirty="0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293DF2-D90E-7E77-DA8B-D9263715B1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1192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F1965-F0FF-B912-DD8B-2A7B1D4B4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611803-CCE2-8D5D-B945-0C54E8CFD0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744896-58D5-9F8F-55EF-AF1172A55E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Improve on levels of anxiety for learners and parents. </a:t>
            </a:r>
          </a:p>
          <a:p>
            <a:r>
              <a:rPr lang="en-GB" dirty="0"/>
              <a:t>Improve the integrity of our system especially for those who lack strong advocates at home.</a:t>
            </a:r>
          </a:p>
          <a:p>
            <a:r>
              <a:rPr lang="en-GB" dirty="0"/>
              <a:t>Reduce the wasted resources of setting up supports that are not needed, wanted or sometimes not expected.</a:t>
            </a:r>
          </a:p>
          <a:p>
            <a:r>
              <a:rPr lang="en-GB" dirty="0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39BE28-FFBD-B662-6423-9D391E9465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12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72E90-E62E-A01E-5876-6A945C2BA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ECB8CB-F071-D69F-D41F-0CFE118C7F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C32B03-86F3-3AFF-DE62-034F5D2D38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Improve on levels of anxiety for learners and parents. </a:t>
            </a:r>
          </a:p>
          <a:p>
            <a:r>
              <a:rPr lang="en-GB" dirty="0"/>
              <a:t>Improve the integrity of our system especially for those who lack strong advocates at home.</a:t>
            </a:r>
          </a:p>
          <a:p>
            <a:r>
              <a:rPr lang="en-GB" dirty="0"/>
              <a:t>Reduce the wasted resources of setting up supports that are not needed, wanted or sometimes not expected.</a:t>
            </a:r>
          </a:p>
          <a:p>
            <a:r>
              <a:rPr lang="en-GB" dirty="0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2158B8-A4DE-79A1-8E00-271A16742F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2123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7153D-89CC-D5DE-D9EE-6A5886F73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3C829C-547B-1399-CAD0-FEE422319F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1B8A70-21A1-CD3B-BB36-058989C58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E9A63-C810-49C0-A9CF-489B7748323E}" type="datetimeFigureOut">
              <a:rPr lang="en-GB" smtClean="0"/>
              <a:t>12/12/2025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01167-1C8C-BD3D-89C1-6FCF12EFF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9EEAE-1D65-5327-86A2-8D125B7D4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46F-3A0C-4069-B1BB-614A247C97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396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C2A4C-E47F-CA54-113A-79B11BC65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0CD2D-0F86-492B-AFEB-EF1D3DD20A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41FDFE-55C6-EDFD-572F-8888815D3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E9A63-C810-49C0-A9CF-489B7748323E}" type="datetimeFigureOut">
              <a:rPr lang="en-GB" smtClean="0"/>
              <a:t>12/12/2025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23D5F-3B7E-9E5D-B8A9-272F48D14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F8EA0-2F23-889C-F78C-695800168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46F-3A0C-4069-B1BB-614A247C97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504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904BA-6A65-50A9-6BCE-1E07CACCB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FE0675-5A03-F78B-24DE-002EFFF7C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62EB96-8E48-3C21-F3F2-7AAF58E92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E9A63-C810-49C0-A9CF-489B7748323E}" type="datetimeFigureOut">
              <a:rPr lang="en-GB" smtClean="0"/>
              <a:t>12/12/2025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74723-9CA9-B84A-2ECE-3143DAD1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ABB11-3F78-D67D-B49E-FEA9441CE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46F-3A0C-4069-B1BB-614A247C97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980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3CF7D-A296-E7AB-649A-951A6401C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8D029F-9905-8AEB-D4C6-3D6D4453A1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E88AEC-2426-1354-1F58-F3EA36123D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654293-56C9-3C2C-FE62-FF3E8610E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E9A63-C810-49C0-A9CF-489B7748323E}" type="datetimeFigureOut">
              <a:rPr lang="en-GB" smtClean="0"/>
              <a:t>12/12/2025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CD6DA4-8C31-AE49-59D6-5F42981A8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9C53C3-7AAE-27F8-743F-8DB4823D7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46F-3A0C-4069-B1BB-614A247C97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01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4C475-A7B3-73CC-210A-1F9E10F20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102C9F-A678-522E-2F39-1F5A36CF5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E4EB65-CA5C-B535-7C66-EA39E491EB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7A00CC-2AAB-9569-0AB9-396FFC3A34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2ACD83-851A-D9A4-07B5-5EF312A1A7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258161-9158-EF91-D908-415AC456D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E9A63-C810-49C0-A9CF-489B7748323E}" type="datetimeFigureOut">
              <a:rPr lang="en-GB" smtClean="0"/>
              <a:t>12/12/2025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27A255-3788-2FCA-4A61-2FDD5CA2D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29B7F0-40DE-E385-564C-0F0B60780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46F-3A0C-4069-B1BB-614A247C97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365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31F44-E779-7374-D20A-95B1D3207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A07C01-0664-0C8E-EFC8-06C49A425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E9A63-C810-49C0-A9CF-489B7748323E}" type="datetimeFigureOut">
              <a:rPr lang="en-GB" smtClean="0"/>
              <a:t>12/12/2025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A86568-8165-D8A6-B793-28B880513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91B0B0-5939-84DD-8B43-19B6DD942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46F-3A0C-4069-B1BB-614A247C97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6704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9D405B-5B9A-A6CF-9C56-9B7AE0F5E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E9A63-C810-49C0-A9CF-489B7748323E}" type="datetimeFigureOut">
              <a:rPr lang="en-GB" smtClean="0"/>
              <a:t>12/12/2025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84701A-B648-CA17-BB73-AA74C8338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EE0430-316F-8738-DDC1-B082CCD0C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46F-3A0C-4069-B1BB-614A247C97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193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C7912-762E-4044-EDFF-6ACC63C97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C504D-808B-6994-758F-987A9773D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B1E855-8F08-C2BD-DA2D-2BC5E6D00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096AB7-226E-7E1F-6F9C-D5C9DC595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E9A63-C810-49C0-A9CF-489B7748323E}" type="datetimeFigureOut">
              <a:rPr lang="en-GB" smtClean="0"/>
              <a:t>12/12/2025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C0C3BE-E2BA-D0F7-0378-B681F7474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5149A8-E801-9827-30B7-05BE67CC6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46F-3A0C-4069-B1BB-614A247C97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676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0E2E3-9A04-4116-148D-A3115796B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13FB7A-216D-CA32-B0CF-6D46461E19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A4FCAA-363D-3D0D-9C22-EC46FCBA4B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BB16BC-4361-B67D-5A80-F535C37DC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E9A63-C810-49C0-A9CF-489B7748323E}" type="datetimeFigureOut">
              <a:rPr lang="en-GB" smtClean="0"/>
              <a:t>12/12/2025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9F7142-5F38-00CD-4051-BFC718469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406BE0-61A6-0AC6-E17B-15EE976E7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46F-3A0C-4069-B1BB-614A247C97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391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DDBA3-7091-2E2D-755B-42A5841D7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254BC6-D0A1-92C8-33F6-607B3B3928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23EB8F-1D13-829A-9A1E-F559A011B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E9A63-C810-49C0-A9CF-489B7748323E}" type="datetimeFigureOut">
              <a:rPr lang="en-GB" smtClean="0"/>
              <a:t>12/12/2025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E3B8-7B43-47BE-250D-4F8AE8AF7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ABB144-FA32-0819-54FF-7F57D06CE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46F-3A0C-4069-B1BB-614A247C97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415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CC2268-0FB5-32FD-78E9-1F648E9A7B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39CBF9-CF39-154C-E751-10EC57005F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FBD0BC-A518-4A8F-B5CE-BD9FA5D5B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E9A63-C810-49C0-A9CF-489B7748323E}" type="datetimeFigureOut">
              <a:rPr lang="en-GB" smtClean="0"/>
              <a:t>12/12/2025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65035C-204C-93E7-3A72-C79AEDE19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197BF2-82D6-57E3-25D5-1D9F25DD6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46F-3A0C-4069-B1BB-614A247C97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471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CA7CD9-E85D-DB76-B94C-EBD42F533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05437D-C136-B413-9F39-5FF7D16D52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3D8071-6C33-EDA6-AD38-46440B2A1F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5E9A63-C810-49C0-A9CF-489B7748323E}" type="datetimeFigureOut">
              <a:rPr lang="en-GB" smtClean="0"/>
              <a:t>12/12/2025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112CA-0E79-EA71-F3AD-9AC494587B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A89F66-D7E4-A861-FB3A-C3D0283FF5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5CB46F-3A0C-4069-B1BB-614A247C97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799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E21A2-5C4F-4CA2-3A9F-6D3DBE508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032AB-4931-AF9F-F267-50518E4D34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96E44D-F816-E9E0-50E8-057D4DC88C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EFFDC13-5F2B-E2BF-8EEE-235FD4918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F7218D7-1D03-1ED0-A148-9A3C2C8A385D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F077DE2-F798-581C-F8A2-01C16042E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8">
            <a:extLst>
              <a:ext uri="{FF2B5EF4-FFF2-40B4-BE49-F238E27FC236}">
                <a16:creationId xmlns:a16="http://schemas.microsoft.com/office/drawing/2014/main" id="{8E2BA541-AAA7-CB0C-C2F2-BED9BA993E0F}"/>
              </a:ext>
            </a:extLst>
          </p:cNvPr>
          <p:cNvSpPr txBox="1"/>
          <p:nvPr/>
        </p:nvSpPr>
        <p:spPr>
          <a:xfrm>
            <a:off x="1991172" y="157699"/>
            <a:ext cx="9542460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en-US" sz="4000" b="1" baseline="30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December 2025</a:t>
            </a:r>
          </a:p>
          <a:p>
            <a:endParaRPr lang="en-US" sz="4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6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PHS</a:t>
            </a:r>
          </a:p>
          <a:p>
            <a:r>
              <a:rPr lang="en-US" sz="6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Business Afternoon Tea</a:t>
            </a:r>
          </a:p>
          <a:p>
            <a:endParaRPr lang="en-US" sz="66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65B917-71A7-236D-C751-B76FF09B85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667" y="4890878"/>
            <a:ext cx="4591691" cy="137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659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66D90-1515-C089-364B-02AECF129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D440A-20D2-E6E3-7433-559CB5454B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935042-7B1A-86AC-C8F8-294B6DC6EA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D97726E-AAA4-C102-DE1F-D0A2F503A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8E0AE48-A1DF-A674-51B2-2D3E6B9864B2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C391425-7C24-2C68-2351-B9076944A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8" y="157700"/>
            <a:ext cx="1235388" cy="165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8">
            <a:extLst>
              <a:ext uri="{FF2B5EF4-FFF2-40B4-BE49-F238E27FC236}">
                <a16:creationId xmlns:a16="http://schemas.microsoft.com/office/drawing/2014/main" id="{4A4F3952-186A-D349-21FB-ED7846B373FC}"/>
              </a:ext>
            </a:extLst>
          </p:cNvPr>
          <p:cNvSpPr txBox="1"/>
          <p:nvPr/>
        </p:nvSpPr>
        <p:spPr>
          <a:xfrm>
            <a:off x="1523998" y="157699"/>
            <a:ext cx="960120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 Peebles - our Community </a:t>
            </a:r>
          </a:p>
          <a:p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 we </a:t>
            </a:r>
            <a:r>
              <a:rPr lang="en-US" sz="32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belong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grow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achieve</a:t>
            </a:r>
          </a:p>
          <a:p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values - </a:t>
            </a:r>
            <a:r>
              <a:rPr lang="en-US" sz="32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show kindness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contribute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 hard</a:t>
            </a:r>
          </a:p>
          <a:p>
            <a:endParaRPr lang="en-US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anyone can do this – we can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have a strong community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can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realise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this together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an employer you can change a young person’s life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FE5FF6-22A7-1C05-DEA9-C55D88A1E4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465" y="5779195"/>
            <a:ext cx="3083149" cy="92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04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50A59-9FDC-759A-8E9E-5B60E8DB3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3BE72-7A81-3665-A448-B10E2DB7F8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CFC4C5-12CA-5F34-CA93-F9AB9C2396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C2ACE9E-29C4-0EB1-7CAC-C520ED237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50B85E-7A77-2B1C-9D42-4A839D966BCA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FF4B34A-40A6-666D-3FFD-A85F375C2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94532A-E3D9-500E-4BDC-192BC676AD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40" y="4942521"/>
            <a:ext cx="4591691" cy="13717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0E5696-6BCB-755C-9C7D-6F7F5CF40A65}"/>
              </a:ext>
            </a:extLst>
          </p:cNvPr>
          <p:cNvSpPr txBox="1"/>
          <p:nvPr/>
        </p:nvSpPr>
        <p:spPr>
          <a:xfrm>
            <a:off x="2438400" y="783770"/>
            <a:ext cx="7794171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02060"/>
                </a:solidFill>
              </a:rPr>
              <a:t>Purpose: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060"/>
                </a:solidFill>
              </a:rPr>
              <a:t>To show you how important local business experiences are for us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060"/>
                </a:solidFill>
              </a:rPr>
              <a:t> To tell you about ways you can get involved with the school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060"/>
                </a:solidFill>
              </a:rPr>
              <a:t>To let you know the role that DYW can play in helping with this</a:t>
            </a:r>
          </a:p>
          <a:p>
            <a:endParaRPr lang="en-GB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64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95B0E-C307-7DF4-2D23-54396FF31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5E2FC-DCED-493F-5745-12C6CE7533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C2923B-CA60-6BB3-2B2B-BE988EDA83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9626E1C-9BA6-FF58-8D4A-D85E4C929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3A8426-0FAB-51F7-9113-BA74814A6DC1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93E52148-C4DD-18E1-F1D7-018E51CC4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BD8694-510F-E851-1CBD-38F37B0419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40" y="5845629"/>
            <a:ext cx="1568787" cy="4686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20CE2E-CCE5-E733-689F-6256209A4CE2}"/>
              </a:ext>
            </a:extLst>
          </p:cNvPr>
          <p:cNvSpPr txBox="1"/>
          <p:nvPr/>
        </p:nvSpPr>
        <p:spPr>
          <a:xfrm>
            <a:off x="2383971" y="613946"/>
            <a:ext cx="7598229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School Context: </a:t>
            </a:r>
          </a:p>
          <a:p>
            <a:endParaRPr lang="en-GB" sz="2800" b="1" dirty="0">
              <a:solidFill>
                <a:srgbClr val="002060"/>
              </a:solidFill>
            </a:endParaRPr>
          </a:p>
          <a:p>
            <a:pPr lvl="0"/>
            <a:r>
              <a:rPr lang="en-GB" b="1" dirty="0">
                <a:solidFill>
                  <a:srgbClr val="002060"/>
                </a:solidFill>
              </a:rPr>
              <a:t>Vision and Values – The Curriculum as a Vehicle for Change</a:t>
            </a: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r>
              <a:rPr lang="en-GB" dirty="0">
                <a:solidFill>
                  <a:srgbClr val="002060"/>
                </a:solidFill>
              </a:rPr>
              <a:t>With the largest school and catchment of the Scottish Borders, Peebles High School is recognised at a local authority level as having a complex demographic. To plan a curriculum that caters for all, it is important to use data to understand both who we are as a school, and what destinations our young people reach upon leaving school. 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sz="2800" b="1" dirty="0">
                <a:solidFill>
                  <a:srgbClr val="002060"/>
                </a:solidFill>
              </a:rPr>
              <a:t>We use a range of data to inform decisions about our curriculum</a:t>
            </a:r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2663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53D81-118D-2763-AA38-96829A7D3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36E9B-27FE-DAAA-823C-01B5EEADD4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73CBD0-393F-E130-3040-01E3C0E45C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2DED31E-FFC0-8622-3B88-D6AEFD2D2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D76212-9E8F-51DA-1606-DF39DD6D2768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5AAE6E6D-9D50-1892-89F2-FC061E990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1813B6-D0F8-8C93-120B-28EE700585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40" y="5845629"/>
            <a:ext cx="1568787" cy="4686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C4693D-7AE4-50C4-DBE5-C4098B066872}"/>
              </a:ext>
            </a:extLst>
          </p:cNvPr>
          <p:cNvSpPr txBox="1"/>
          <p:nvPr/>
        </p:nvSpPr>
        <p:spPr>
          <a:xfrm>
            <a:off x="2383971" y="613946"/>
            <a:ext cx="759822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School Context: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060"/>
                </a:solidFill>
              </a:rPr>
              <a:t>PHS Typical Leaver Destinations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1E2E12-2887-EA23-A66B-0891C8A40C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3971" y="1472857"/>
            <a:ext cx="6996434" cy="4372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867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B9A88-A15A-427A-5339-73029C5D6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5C180-74D7-C25C-31C9-510A6F4531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5BB026-07C0-5C97-E754-E7B516AE18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FEFB109-257D-F812-22EA-C436687DD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5834735-95C3-5BC1-A822-11A2FCC03018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FEE7C3D-5753-30EA-9577-814EB32EB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55C388-BF3F-5794-146B-E64D1F8362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40" y="5845629"/>
            <a:ext cx="1568787" cy="4686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01281D-E582-9618-F413-8AFB989E8D87}"/>
              </a:ext>
            </a:extLst>
          </p:cNvPr>
          <p:cNvSpPr txBox="1"/>
          <p:nvPr/>
        </p:nvSpPr>
        <p:spPr>
          <a:xfrm>
            <a:off x="2383971" y="613946"/>
            <a:ext cx="759822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School Context: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060"/>
                </a:solidFill>
              </a:rPr>
              <a:t>Pupil Subject Choices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440BFA1-B82F-D26B-B05B-71E4676EA4AA}"/>
              </a:ext>
            </a:extLst>
          </p:cNvPr>
          <p:cNvGraphicFramePr/>
          <p:nvPr/>
        </p:nvGraphicFramePr>
        <p:xfrm>
          <a:off x="2748128" y="1378354"/>
          <a:ext cx="6696063" cy="4935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098732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726F2-7B10-DCC5-D314-C9F62A0F4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E84C5-9778-F2EE-0999-15C87186C5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81B83A-7CA3-B05E-DB35-045C754515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80BAE62-AC9E-A00B-E477-2F9C2FBD1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69672B-F26E-FB83-7861-3018EB434723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D365C75-6258-AFA8-2669-23B09E0E8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00CA64-F5A4-A123-4751-DFCD22D495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40" y="5845629"/>
            <a:ext cx="1568787" cy="4686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825404-B651-6697-2C3F-1585AB960508}"/>
              </a:ext>
            </a:extLst>
          </p:cNvPr>
          <p:cNvSpPr txBox="1"/>
          <p:nvPr/>
        </p:nvSpPr>
        <p:spPr>
          <a:xfrm>
            <a:off x="2383971" y="613946"/>
            <a:ext cx="759822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School Context: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060"/>
                </a:solidFill>
              </a:rPr>
              <a:t>Predicted Sector Needs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17" name="Picture 16" descr="A graph of a person with a number of people&#10;&#10;AI-generated content may be incorrect.">
            <a:extLst>
              <a:ext uri="{FF2B5EF4-FFF2-40B4-BE49-F238E27FC236}">
                <a16:creationId xmlns:a16="http://schemas.microsoft.com/office/drawing/2014/main" id="{DF3FA094-CDA2-C63E-C8CF-080D9F30055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971" y="1583789"/>
            <a:ext cx="7712445" cy="4151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56A3452-67D2-A81B-6431-707619DE4D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9891" y="4474627"/>
            <a:ext cx="1768138" cy="99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20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EA0C0-E6CD-20CB-3A08-2BF3C1726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1AFD2-1540-EF6F-F4D5-1EC8A9DA56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7CC66A-FD59-EE3C-FA58-A9E91C8D62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315FEDF-76D1-D5D8-5E80-591CF95BF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3112A6-A9A9-03BE-A40B-F5B23C912962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98BB345-B04C-9E51-C9FA-C9599AE51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67A88C-E94C-EEEC-6568-671CD794A7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40" y="5845629"/>
            <a:ext cx="1568787" cy="4686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2AEC75-CA57-CAD0-1FAC-43E8B0F9206E}"/>
              </a:ext>
            </a:extLst>
          </p:cNvPr>
          <p:cNvSpPr txBox="1"/>
          <p:nvPr/>
        </p:nvSpPr>
        <p:spPr>
          <a:xfrm>
            <a:off x="2383971" y="613946"/>
            <a:ext cx="828402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School Context: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060"/>
                </a:solidFill>
              </a:rPr>
              <a:t>PHS Recorded Preferred School Leaver Destinations </a:t>
            </a:r>
            <a:r>
              <a:rPr lang="en-GB" dirty="0">
                <a:solidFill>
                  <a:srgbClr val="002060"/>
                </a:solidFill>
              </a:rPr>
              <a:t>(2024 data)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51C190-0E2F-65D1-521D-CBB9792A6E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4243" y="1880103"/>
            <a:ext cx="7870700" cy="325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586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316EF-3E39-AB12-49FD-39F1B233D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BF9A4-CECD-6E22-BAF3-FF20F6B2CE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686FFE-2040-681C-05D9-F3D3B2D9A5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3E0C795-A1EF-DCA7-A9F0-09C543972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21FE6B-9D6F-7303-1080-861C625E90A1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F6C8858-0AE6-3FA5-3FC3-40D3B9BA4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A99B87-8771-15FA-573F-CAE8601B38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40" y="5845629"/>
            <a:ext cx="1568787" cy="4686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F8C6F9-0006-DA82-4379-5DA75195966D}"/>
              </a:ext>
            </a:extLst>
          </p:cNvPr>
          <p:cNvSpPr txBox="1"/>
          <p:nvPr/>
        </p:nvSpPr>
        <p:spPr>
          <a:xfrm>
            <a:off x="2383971" y="613946"/>
            <a:ext cx="759822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School Context: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060"/>
                </a:solidFill>
              </a:rPr>
              <a:t>Regional Skills Index of Sector Aspirations of Young People vs Reality</a:t>
            </a:r>
            <a:endParaRPr lang="en-GB" dirty="0">
              <a:solidFill>
                <a:srgbClr val="00206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7" name="Picture 6" descr="A screenshot of a graph&#10;&#10;AI-generated content may be incorrect.">
            <a:extLst>
              <a:ext uri="{FF2B5EF4-FFF2-40B4-BE49-F238E27FC236}">
                <a16:creationId xmlns:a16="http://schemas.microsoft.com/office/drawing/2014/main" id="{E51E3518-F964-1E25-993A-DE8B355854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5959" y="1629091"/>
            <a:ext cx="7694272" cy="433627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3C146AD-B0A2-9D56-5437-614194DA03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9891" y="4474627"/>
            <a:ext cx="1768138" cy="99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94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67744-7724-3F40-D6B0-6ADD6D7FB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C7DB9-EEF7-0ACE-8F44-4EAAB32298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52BBC1-2A0D-612A-6182-1979FA4DD0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9364059-F73E-5DC2-BDBC-3BC323364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9F6598-9652-0A8B-CD82-CCFD98FBFD7D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4FE3EE7-5A2B-DCD5-43DD-063DA95E8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2BD7D1-7CED-4078-9CD6-A0A03B7711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40" y="5845629"/>
            <a:ext cx="1568787" cy="4686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77DACA-53EA-DE88-B5CE-A31CAF999530}"/>
              </a:ext>
            </a:extLst>
          </p:cNvPr>
          <p:cNvSpPr txBox="1"/>
          <p:nvPr/>
        </p:nvSpPr>
        <p:spPr>
          <a:xfrm>
            <a:off x="2383971" y="613946"/>
            <a:ext cx="759822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School Context: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060"/>
                </a:solidFill>
              </a:rPr>
              <a:t>PHS Recorded Actual Learner Destinations </a:t>
            </a:r>
            <a:r>
              <a:rPr lang="en-GB" dirty="0">
                <a:solidFill>
                  <a:srgbClr val="002060"/>
                </a:solidFill>
              </a:rPr>
              <a:t>(2024 data)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C694111-B099-6487-9B1C-ED187813E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849313"/>
              </p:ext>
            </p:extLst>
          </p:nvPr>
        </p:nvGraphicFramePr>
        <p:xfrm>
          <a:off x="458240" y="2388102"/>
          <a:ext cx="9763446" cy="28697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9774">
                  <a:extLst>
                    <a:ext uri="{9D8B030D-6E8A-4147-A177-3AD203B41FA5}">
                      <a16:colId xmlns:a16="http://schemas.microsoft.com/office/drawing/2014/main" val="2557658215"/>
                    </a:ext>
                  </a:extLst>
                </a:gridCol>
                <a:gridCol w="3041836">
                  <a:extLst>
                    <a:ext uri="{9D8B030D-6E8A-4147-A177-3AD203B41FA5}">
                      <a16:colId xmlns:a16="http://schemas.microsoft.com/office/drawing/2014/main" val="116868394"/>
                    </a:ext>
                  </a:extLst>
                </a:gridCol>
                <a:gridCol w="3041836">
                  <a:extLst>
                    <a:ext uri="{9D8B030D-6E8A-4147-A177-3AD203B41FA5}">
                      <a16:colId xmlns:a16="http://schemas.microsoft.com/office/drawing/2014/main" val="237500553"/>
                    </a:ext>
                  </a:extLst>
                </a:gridCol>
              </a:tblGrid>
              <a:tr h="286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1" kern="100" dirty="0">
                          <a:solidFill>
                            <a:schemeClr val="tx1"/>
                          </a:solidFill>
                          <a:effectLst/>
                        </a:rPr>
                        <a:t>Job Title</a:t>
                      </a:r>
                      <a:endParaRPr lang="en-GB" sz="16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2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2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3345027"/>
                  </a:ext>
                </a:extLst>
              </a:tr>
              <a:tr h="286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 dirty="0">
                          <a:solidFill>
                            <a:schemeClr val="tx1"/>
                          </a:solidFill>
                          <a:effectLst/>
                        </a:rPr>
                        <a:t>Activities Assistant</a:t>
                      </a:r>
                      <a:endParaRPr lang="en-GB" sz="16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>
                          <a:solidFill>
                            <a:schemeClr val="tx1"/>
                          </a:solidFill>
                          <a:effectLst/>
                        </a:rPr>
                        <a:t>Food and Beverage Assistant</a:t>
                      </a:r>
                      <a:endParaRPr lang="en-GB" sz="16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>
                          <a:solidFill>
                            <a:schemeClr val="tx1"/>
                          </a:solidFill>
                          <a:effectLst/>
                        </a:rPr>
                        <a:t>Mobile Catering assistant</a:t>
                      </a:r>
                      <a:endParaRPr lang="en-GB" sz="16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0804237"/>
                  </a:ext>
                </a:extLst>
              </a:tr>
              <a:tr h="286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 dirty="0">
                          <a:solidFill>
                            <a:schemeClr val="tx1"/>
                          </a:solidFill>
                          <a:effectLst/>
                        </a:rPr>
                        <a:t>Apprentice pastry chef</a:t>
                      </a:r>
                      <a:endParaRPr lang="en-GB" sz="16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 dirty="0">
                          <a:solidFill>
                            <a:schemeClr val="tx1"/>
                          </a:solidFill>
                          <a:effectLst/>
                        </a:rPr>
                        <a:t>Food factory worker</a:t>
                      </a:r>
                      <a:endParaRPr lang="en-GB" sz="16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>
                          <a:solidFill>
                            <a:schemeClr val="tx1"/>
                          </a:solidFill>
                          <a:effectLst/>
                        </a:rPr>
                        <a:t>Porter</a:t>
                      </a:r>
                      <a:endParaRPr lang="en-GB" sz="16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6770488"/>
                  </a:ext>
                </a:extLst>
              </a:tr>
              <a:tr h="286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>
                          <a:solidFill>
                            <a:schemeClr val="tx1"/>
                          </a:solidFill>
                          <a:effectLst/>
                        </a:rPr>
                        <a:t>Apprentice Roofer</a:t>
                      </a:r>
                      <a:endParaRPr lang="en-GB" sz="16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>
                          <a:solidFill>
                            <a:schemeClr val="tx1"/>
                          </a:solidFill>
                          <a:effectLst/>
                        </a:rPr>
                        <a:t>House Keeping</a:t>
                      </a:r>
                      <a:endParaRPr lang="en-GB" sz="16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>
                          <a:solidFill>
                            <a:schemeClr val="tx1"/>
                          </a:solidFill>
                          <a:effectLst/>
                        </a:rPr>
                        <a:t>Professional Footballer</a:t>
                      </a:r>
                      <a:endParaRPr lang="en-GB" sz="16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6734454"/>
                  </a:ext>
                </a:extLst>
              </a:tr>
              <a:tr h="286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 dirty="0">
                          <a:solidFill>
                            <a:schemeClr val="tx1"/>
                          </a:solidFill>
                          <a:effectLst/>
                        </a:rPr>
                        <a:t>Bar staff</a:t>
                      </a:r>
                      <a:endParaRPr lang="en-GB" sz="16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>
                          <a:solidFill>
                            <a:schemeClr val="tx1"/>
                          </a:solidFill>
                          <a:effectLst/>
                        </a:rPr>
                        <a:t>Kitchen Porter</a:t>
                      </a:r>
                      <a:endParaRPr lang="en-GB" sz="16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>
                          <a:solidFill>
                            <a:schemeClr val="tx1"/>
                          </a:solidFill>
                          <a:effectLst/>
                        </a:rPr>
                        <a:t>Sales assistant</a:t>
                      </a:r>
                      <a:endParaRPr lang="en-GB" sz="16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4360011"/>
                  </a:ext>
                </a:extLst>
              </a:tr>
              <a:tr h="286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>
                          <a:solidFill>
                            <a:schemeClr val="tx1"/>
                          </a:solidFill>
                          <a:effectLst/>
                        </a:rPr>
                        <a:t>Biking</a:t>
                      </a:r>
                      <a:endParaRPr lang="en-GB" sz="16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>
                          <a:solidFill>
                            <a:schemeClr val="tx1"/>
                          </a:solidFill>
                          <a:effectLst/>
                        </a:rPr>
                        <a:t>Kitchen staff</a:t>
                      </a:r>
                      <a:endParaRPr lang="en-GB" sz="16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>
                          <a:solidFill>
                            <a:schemeClr val="tx1"/>
                          </a:solidFill>
                          <a:effectLst/>
                        </a:rPr>
                        <a:t>Team member</a:t>
                      </a:r>
                      <a:endParaRPr lang="en-GB" sz="16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0469620"/>
                  </a:ext>
                </a:extLst>
              </a:tr>
              <a:tr h="286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>
                          <a:solidFill>
                            <a:schemeClr val="tx1"/>
                          </a:solidFill>
                          <a:effectLst/>
                        </a:rPr>
                        <a:t>Cleaner</a:t>
                      </a:r>
                      <a:endParaRPr lang="en-GB" sz="16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>
                          <a:solidFill>
                            <a:schemeClr val="tx1"/>
                          </a:solidFill>
                          <a:effectLst/>
                        </a:rPr>
                        <a:t>Labourer</a:t>
                      </a:r>
                      <a:endParaRPr lang="en-GB" sz="16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>
                          <a:solidFill>
                            <a:schemeClr val="tx1"/>
                          </a:solidFill>
                          <a:effectLst/>
                        </a:rPr>
                        <a:t>Tesco colleague</a:t>
                      </a:r>
                      <a:endParaRPr lang="en-GB" sz="16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046759"/>
                  </a:ext>
                </a:extLst>
              </a:tr>
              <a:tr h="286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>
                          <a:solidFill>
                            <a:schemeClr val="tx1"/>
                          </a:solidFill>
                          <a:effectLst/>
                        </a:rPr>
                        <a:t>Commis chef</a:t>
                      </a:r>
                      <a:endParaRPr lang="en-GB" sz="16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>
                          <a:solidFill>
                            <a:schemeClr val="tx1"/>
                          </a:solidFill>
                          <a:effectLst/>
                        </a:rPr>
                        <a:t>Landscaper</a:t>
                      </a:r>
                      <a:endParaRPr lang="en-GB" sz="16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>
                          <a:solidFill>
                            <a:schemeClr val="tx1"/>
                          </a:solidFill>
                          <a:effectLst/>
                        </a:rPr>
                        <a:t>Waiter/waitress</a:t>
                      </a:r>
                      <a:endParaRPr lang="en-GB" sz="16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4040788"/>
                  </a:ext>
                </a:extLst>
              </a:tr>
              <a:tr h="286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>
                          <a:solidFill>
                            <a:schemeClr val="tx1"/>
                          </a:solidFill>
                          <a:effectLst/>
                        </a:rPr>
                        <a:t>Customer support</a:t>
                      </a:r>
                      <a:endParaRPr lang="en-GB" sz="16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>
                          <a:solidFill>
                            <a:schemeClr val="tx1"/>
                          </a:solidFill>
                          <a:effectLst/>
                        </a:rPr>
                        <a:t>Leisure Assitant</a:t>
                      </a:r>
                      <a:endParaRPr lang="en-GB" sz="16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 dirty="0">
                          <a:solidFill>
                            <a:schemeClr val="tx1"/>
                          </a:solidFill>
                          <a:effectLst/>
                        </a:rPr>
                        <a:t>Waiter, Chef, Admin</a:t>
                      </a:r>
                      <a:endParaRPr lang="en-GB" sz="16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8505534"/>
                  </a:ext>
                </a:extLst>
              </a:tr>
              <a:tr h="286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>
                          <a:solidFill>
                            <a:schemeClr val="tx1"/>
                          </a:solidFill>
                          <a:effectLst/>
                        </a:rPr>
                        <a:t>Dance teacher</a:t>
                      </a:r>
                      <a:endParaRPr lang="en-GB" sz="16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>
                          <a:solidFill>
                            <a:schemeClr val="tx1"/>
                          </a:solidFill>
                          <a:effectLst/>
                        </a:rPr>
                        <a:t>Live Borders</a:t>
                      </a:r>
                      <a:endParaRPr lang="en-GB" sz="16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kern="100" dirty="0">
                          <a:solidFill>
                            <a:schemeClr val="tx1"/>
                          </a:solidFill>
                          <a:effectLst/>
                        </a:rPr>
                        <a:t>Waiter/Bike Maintenance</a:t>
                      </a:r>
                      <a:endParaRPr lang="en-GB" sz="16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763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8291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ED1F9-AB03-86DE-F73A-E7C04AD3F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BEABE-5F46-6994-D24C-CEDE283F70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496D98-ADD3-4C81-F4E3-0662DAC8C9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62B7CAC-FE98-372A-8D03-8707C7C97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06EC3F-1FB1-2FC4-19D6-16F4DE5F39EF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F168520-E684-7F0E-421B-B92775B17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0F2C3F-67F7-53C1-7667-E3EDE036A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40" y="5845629"/>
            <a:ext cx="1568787" cy="4686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BF231A-7766-266F-0756-4E9CFC5F8D14}"/>
              </a:ext>
            </a:extLst>
          </p:cNvPr>
          <p:cNvSpPr txBox="1"/>
          <p:nvPr/>
        </p:nvSpPr>
        <p:spPr>
          <a:xfrm>
            <a:off x="2383971" y="613946"/>
            <a:ext cx="759822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School Context: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060"/>
                </a:solidFill>
              </a:rPr>
              <a:t>UCAS Destinations (2024)</a:t>
            </a:r>
            <a:endParaRPr lang="en-GB" dirty="0">
              <a:solidFill>
                <a:srgbClr val="00206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35215B2-B992-C2F0-BCEA-0FDD869271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454358"/>
              </p:ext>
            </p:extLst>
          </p:nvPr>
        </p:nvGraphicFramePr>
        <p:xfrm>
          <a:off x="2604460" y="1573012"/>
          <a:ext cx="6499769" cy="4671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075822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3ADDF-107F-2E87-01E3-2F49CB93D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B540-F5E8-7F92-6AE0-60EC5A7AC4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75E622-8885-D13B-A912-080FB47882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D6F4B38-D3FD-DE32-6B19-3D29DFEE1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9AEEC7-E8A4-5316-07F5-994525FDA885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28DF4AC-9C9D-065C-AA53-66358A524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2A1E2F-7F4E-2A6B-2704-002EAA7567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40" y="5845629"/>
            <a:ext cx="1568787" cy="4686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50EE170-2FFC-B9EA-210D-652733653893}"/>
              </a:ext>
            </a:extLst>
          </p:cNvPr>
          <p:cNvSpPr txBox="1"/>
          <p:nvPr/>
        </p:nvSpPr>
        <p:spPr>
          <a:xfrm>
            <a:off x="2383971" y="613946"/>
            <a:ext cx="759822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Where are we going now?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060"/>
                </a:solidFill>
              </a:rPr>
              <a:t>Employment-focused Curriculum Changes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4EE824F-568B-5F8E-B41B-C30B4A4CBB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270613"/>
              </p:ext>
            </p:extLst>
          </p:nvPr>
        </p:nvGraphicFramePr>
        <p:xfrm>
          <a:off x="827314" y="2281273"/>
          <a:ext cx="9416142" cy="32642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2055">
                  <a:extLst>
                    <a:ext uri="{9D8B030D-6E8A-4147-A177-3AD203B41FA5}">
                      <a16:colId xmlns:a16="http://schemas.microsoft.com/office/drawing/2014/main" val="678470765"/>
                    </a:ext>
                  </a:extLst>
                </a:gridCol>
                <a:gridCol w="2902055">
                  <a:extLst>
                    <a:ext uri="{9D8B030D-6E8A-4147-A177-3AD203B41FA5}">
                      <a16:colId xmlns:a16="http://schemas.microsoft.com/office/drawing/2014/main" val="1553027290"/>
                    </a:ext>
                  </a:extLst>
                </a:gridCol>
                <a:gridCol w="3612032">
                  <a:extLst>
                    <a:ext uri="{9D8B030D-6E8A-4147-A177-3AD203B41FA5}">
                      <a16:colId xmlns:a16="http://schemas.microsoft.com/office/drawing/2014/main" val="1581742548"/>
                    </a:ext>
                  </a:extLst>
                </a:gridCol>
              </a:tblGrid>
              <a:tr h="10245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solidFill>
                            <a:srgbClr val="002060"/>
                          </a:solidFill>
                          <a:effectLst/>
                        </a:rPr>
                        <a:t>S6 School Service</a:t>
                      </a:r>
                      <a:endParaRPr lang="en-GB" sz="2400" kern="1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GB" sz="1800" kern="100">
                          <a:solidFill>
                            <a:srgbClr val="002060"/>
                          </a:solidFill>
                          <a:effectLst/>
                        </a:rPr>
                        <a:t>Recognition of existing achievements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GB" sz="1800" kern="100">
                          <a:solidFill>
                            <a:srgbClr val="002060"/>
                          </a:solidFill>
                          <a:effectLst/>
                        </a:rPr>
                        <a:t>Raising expectation of senior phase</a:t>
                      </a:r>
                      <a:endParaRPr lang="en-GB" sz="1800" kern="10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i="1" kern="100" dirty="0">
                          <a:solidFill>
                            <a:srgbClr val="002060"/>
                          </a:solidFill>
                          <a:effectLst/>
                        </a:rPr>
                        <a:t>S6s wishing to undertake School Service rather than an additional subject asked to apply with a robust plan to explain how School Service would serve them better in their chosen pathway</a:t>
                      </a:r>
                      <a:endParaRPr lang="en-GB" sz="1600" i="1" kern="1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1981935"/>
                  </a:ext>
                </a:extLst>
              </a:tr>
              <a:tr h="13630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b="1" kern="100" dirty="0">
                          <a:solidFill>
                            <a:srgbClr val="002060"/>
                          </a:solidFill>
                          <a:effectLst/>
                        </a:rPr>
                        <a:t>Broadening of the Curriculum</a:t>
                      </a:r>
                      <a:endParaRPr lang="en-GB" sz="2400" b="1" kern="1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GB" sz="1800" b="1" kern="100" dirty="0">
                          <a:solidFill>
                            <a:srgbClr val="002060"/>
                          </a:solidFill>
                          <a:effectLst/>
                        </a:rPr>
                        <a:t>Recognition of destination trends of our young people</a:t>
                      </a:r>
                      <a:endParaRPr lang="en-GB" sz="1800" b="1" kern="1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GB" sz="1600" b="1" kern="100" dirty="0">
                          <a:solidFill>
                            <a:srgbClr val="002060"/>
                          </a:solidFill>
                          <a:effectLst/>
                        </a:rPr>
                        <a:t>Furniture Making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GB" sz="1600" b="1" kern="100" dirty="0" err="1">
                          <a:solidFill>
                            <a:srgbClr val="002060"/>
                          </a:solidFill>
                          <a:effectLst/>
                        </a:rPr>
                        <a:t>Mountainbiking</a:t>
                      </a:r>
                      <a:endParaRPr lang="en-GB" sz="1600" b="1" kern="1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GB" sz="1600" b="1" kern="100" dirty="0">
                          <a:solidFill>
                            <a:srgbClr val="002060"/>
                          </a:solidFill>
                          <a:effectLst/>
                        </a:rPr>
                        <a:t>Skills for Work Courses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GB" sz="1600" b="1" kern="100" dirty="0">
                          <a:solidFill>
                            <a:srgbClr val="002060"/>
                          </a:solidFill>
                          <a:effectLst/>
                        </a:rPr>
                        <a:t>Comms/Lit</a:t>
                      </a:r>
                      <a:endParaRPr lang="en-GB" sz="1600" b="1" kern="1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63644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4597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37B68-D9A2-1B63-B04A-9C1D1EB18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75CCC-D8F2-CA0E-1E3C-BF52A4C536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48CA75-B57C-5FEB-6323-A5D0FE63F1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81FB85F-EA07-0BFC-7977-0ED4E5384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C03FD4-C527-36DB-8F50-901C1159AE6D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733480-51DA-B255-FC3A-F42EF9E9A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A69EF9-67F9-A656-677F-9F99DEBFAB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40" y="5845629"/>
            <a:ext cx="1568787" cy="4686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115D5A-70A5-2327-E02B-E9EA0A8DDE49}"/>
              </a:ext>
            </a:extLst>
          </p:cNvPr>
          <p:cNvSpPr txBox="1"/>
          <p:nvPr/>
        </p:nvSpPr>
        <p:spPr>
          <a:xfrm>
            <a:off x="2383971" y="613946"/>
            <a:ext cx="759822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Where are we going now?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060"/>
                </a:solidFill>
              </a:rPr>
              <a:t>Employment-focused Curriculum Changes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2400" b="1" dirty="0">
                <a:solidFill>
                  <a:srgbClr val="002060"/>
                </a:solidFill>
              </a:rPr>
              <a:t>DYW &amp; </a:t>
            </a:r>
            <a:r>
              <a:rPr lang="en-GB" sz="2400" b="1" dirty="0" err="1">
                <a:solidFill>
                  <a:srgbClr val="002060"/>
                </a:solidFill>
              </a:rPr>
              <a:t>Metaskills</a:t>
            </a:r>
            <a:r>
              <a:rPr lang="en-GB" sz="2400" b="1" dirty="0">
                <a:solidFill>
                  <a:srgbClr val="002060"/>
                </a:solidFill>
              </a:rPr>
              <a:t>: </a:t>
            </a:r>
            <a:endParaRPr lang="en-GB" sz="2400" dirty="0">
              <a:solidFill>
                <a:srgbClr val="002060"/>
              </a:solidFill>
            </a:endParaRPr>
          </a:p>
          <a:p>
            <a:pPr marL="857250" lvl="1" indent="-400050">
              <a:buFont typeface="+mj-lt"/>
              <a:buAutoNum type="romanLcPeriod"/>
            </a:pPr>
            <a:r>
              <a:rPr lang="en-GB" sz="2400" b="1" dirty="0">
                <a:solidFill>
                  <a:srgbClr val="002060"/>
                </a:solidFill>
              </a:rPr>
              <a:t>The BGE Curriculum of Experiences</a:t>
            </a:r>
            <a:endParaRPr lang="en-GB" sz="2400" dirty="0">
              <a:solidFill>
                <a:srgbClr val="002060"/>
              </a:solidFill>
            </a:endParaRPr>
          </a:p>
          <a:p>
            <a:pPr marL="857250" lvl="1" indent="-400050">
              <a:buFont typeface="+mj-lt"/>
              <a:buAutoNum type="romanLcPeriod"/>
            </a:pPr>
            <a:r>
              <a:rPr lang="en-GB" sz="2400" b="1" dirty="0">
                <a:solidFill>
                  <a:srgbClr val="002060"/>
                </a:solidFill>
              </a:rPr>
              <a:t>S2 Academies Vision</a:t>
            </a:r>
          </a:p>
          <a:p>
            <a:pPr lvl="1"/>
            <a:endParaRPr lang="en-GB" sz="2400" dirty="0">
              <a:solidFill>
                <a:srgbClr val="002060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2400" b="1" dirty="0">
                <a:solidFill>
                  <a:srgbClr val="002060"/>
                </a:solidFill>
              </a:rPr>
              <a:t>Enhanced Transition Support - School Leaver Programme</a:t>
            </a:r>
            <a:endParaRPr lang="en-GB" sz="2400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8957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320F9-9638-D642-A3A9-9393A0871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0D286-6536-00A8-D1A7-F1457C1A7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7D9E2A-C07E-8F46-05C1-5655FE582B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727416A-EA8C-9B5E-6170-C968AFA0D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DDC547-27AA-19F0-AD50-86599672945C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907B3D5-F00D-0EED-D968-3AE18C7B4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97BF88-3C05-8EE9-CBB7-1415FE6EE6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40" y="5845629"/>
            <a:ext cx="1568787" cy="4686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5593D9-3ACB-AD40-4AF9-A2DF7C48E6FD}"/>
              </a:ext>
            </a:extLst>
          </p:cNvPr>
          <p:cNvSpPr txBox="1"/>
          <p:nvPr/>
        </p:nvSpPr>
        <p:spPr>
          <a:xfrm>
            <a:off x="2383971" y="613946"/>
            <a:ext cx="7598229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DYW Experience</a:t>
            </a:r>
          </a:p>
          <a:p>
            <a:endParaRPr lang="en-GB" sz="2800" b="1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060"/>
                </a:solidFill>
              </a:rPr>
              <a:t>Young People Involved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1809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93557-45F8-BBBE-43B2-98513EAC3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96999-442F-A9F0-D06A-5E33768D72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7A3D80-0845-5BE1-6329-37E560E48C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83ABF7B-960F-AAF8-1734-823BBAAB9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4BB43E-7FF9-CB8E-D834-2FF3D79F9AB6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94B5890F-E427-251D-4D1A-A76EC00AC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55B2A7-C4EA-4771-63A3-09C8605F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40" y="5845629"/>
            <a:ext cx="1568787" cy="4686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43332C-697F-D2F5-979C-8A1B479EC1B0}"/>
              </a:ext>
            </a:extLst>
          </p:cNvPr>
          <p:cNvSpPr txBox="1"/>
          <p:nvPr/>
        </p:nvSpPr>
        <p:spPr>
          <a:xfrm>
            <a:off x="2383971" y="613946"/>
            <a:ext cx="7598229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DYW Experience</a:t>
            </a:r>
          </a:p>
          <a:p>
            <a:endParaRPr lang="en-GB" sz="2800" b="1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060"/>
                </a:solidFill>
              </a:rPr>
              <a:t>Local Businesses Involved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33735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60671-04E3-7EEB-C6A7-C5E25911B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53257-1510-687A-6FB5-70F315174E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196D61-7B5C-2DC6-9617-235BD4DEFD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DDEA0EA-A4EF-08D4-4C51-916680722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38A229-BA10-8B33-A481-150732FDA001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155CDE8-E5C3-90D5-2609-468F16FAF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5F5DFD-24E0-8371-40D3-DD91CD81B3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40" y="5845629"/>
            <a:ext cx="1568787" cy="4686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5EBFA3-099C-AA96-23B4-8224A159F47B}"/>
              </a:ext>
            </a:extLst>
          </p:cNvPr>
          <p:cNvSpPr txBox="1"/>
          <p:nvPr/>
        </p:nvSpPr>
        <p:spPr>
          <a:xfrm>
            <a:off x="2027027" y="613946"/>
            <a:ext cx="8412373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How can you help support PHS?</a:t>
            </a:r>
          </a:p>
          <a:p>
            <a:endParaRPr lang="en-GB" sz="2800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060"/>
                </a:solidFill>
              </a:rPr>
              <a:t>Careers’ Fair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060"/>
                </a:solidFill>
              </a:rPr>
              <a:t>Talking to Young People in Subjects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060"/>
                </a:solidFill>
              </a:rPr>
              <a:t>Offering Workshops to Young People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060"/>
                </a:solidFill>
              </a:rPr>
              <a:t>Work Placements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060"/>
                </a:solidFill>
              </a:rPr>
              <a:t>Steering Group – different sector representatives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b="1" dirty="0">
              <a:solidFill>
                <a:srgbClr val="002060"/>
              </a:solidFill>
            </a:endParaRPr>
          </a:p>
          <a:p>
            <a:r>
              <a:rPr lang="en-GB" sz="2800" b="1" dirty="0">
                <a:solidFill>
                  <a:srgbClr val="002060"/>
                </a:solidFill>
              </a:rPr>
              <a:t>It can seem daunting– but you’re not on your own!</a:t>
            </a: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4299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D88EF-B827-2252-1784-AF1A6DD67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461CA-095E-9873-CD87-1D325AFBF8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9EE82B-57F0-D8AC-C1AB-1FADD36E11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7B707BC-8A15-0E75-9A28-85ACB3754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AADFD0-72F9-96AF-F433-EAAD520CCD4E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380D359-3892-F7D2-D309-8C79DEFEA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95E671-0DBC-B24C-E6C5-C6BE6B6A09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40" y="5845629"/>
            <a:ext cx="1568787" cy="4686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DE2042-E8EB-B5DB-21B1-7BA1A7C59254}"/>
              </a:ext>
            </a:extLst>
          </p:cNvPr>
          <p:cNvSpPr txBox="1"/>
          <p:nvPr/>
        </p:nvSpPr>
        <p:spPr>
          <a:xfrm>
            <a:off x="2383971" y="613946"/>
            <a:ext cx="759822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Questions – and more snacks!</a:t>
            </a:r>
            <a:endParaRPr lang="en-GB" b="1" dirty="0">
              <a:solidFill>
                <a:srgbClr val="00206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019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157ac53-dcd0-453b-83ae-f42982eda089" xsi:nil="true"/>
    <lcf76f155ced4ddcb4097134ff3c332f xmlns="e6b55980-d316-4c4e-acfa-3ad86be4f59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E5DB7C1DD0EF45867E4B263F300F5E" ma:contentTypeVersion="17" ma:contentTypeDescription="Create a new document." ma:contentTypeScope="" ma:versionID="49a07cc0f20eac01e9c5a9330554fcf3">
  <xsd:schema xmlns:xsd="http://www.w3.org/2001/XMLSchema" xmlns:xs="http://www.w3.org/2001/XMLSchema" xmlns:p="http://schemas.microsoft.com/office/2006/metadata/properties" xmlns:ns2="e6b55980-d316-4c4e-acfa-3ad86be4f59c" xmlns:ns3="b157ac53-dcd0-453b-83ae-f42982eda089" targetNamespace="http://schemas.microsoft.com/office/2006/metadata/properties" ma:root="true" ma:fieldsID="c4715bba6b2ea6e7722403faad60db88" ns2:_="" ns3:_="">
    <xsd:import namespace="e6b55980-d316-4c4e-acfa-3ad86be4f59c"/>
    <xsd:import namespace="b157ac53-dcd0-453b-83ae-f42982eda0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b55980-d316-4c4e-acfa-3ad86be4f5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57ac53-dcd0-453b-83ae-f42982eda08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77864643-bb63-4068-ae96-f0e34ffe8f58}" ma:internalName="TaxCatchAll" ma:showField="CatchAllData" ma:web="b157ac53-dcd0-453b-83ae-f42982eda0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815F99-61EA-42AB-8E4F-E18E0E8FB2F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4DE2BE-D9DA-49C9-8AF5-1C7EF1320FB6}">
  <ds:schemaRefs>
    <ds:schemaRef ds:uri="b157ac53-dcd0-453b-83ae-f42982eda089"/>
    <ds:schemaRef ds:uri="e6b55980-d316-4c4e-acfa-3ad86be4f59c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DEF61CC-E9F7-4EEE-B034-CBD4F9566C02}">
  <ds:schemaRefs>
    <ds:schemaRef ds:uri="b157ac53-dcd0-453b-83ae-f42982eda089"/>
    <ds:schemaRef ds:uri="e6b55980-d316-4c4e-acfa-3ad86be4f59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1524</Words>
  <Application>Microsoft Office PowerPoint</Application>
  <PresentationFormat>Widescreen</PresentationFormat>
  <Paragraphs>246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Scottish Borders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Lee, Jeremy</dc:creator>
  <cp:lastModifiedBy>Ryalls, Kevin</cp:lastModifiedBy>
  <cp:revision>4</cp:revision>
  <dcterms:created xsi:type="dcterms:W3CDTF">2025-09-18T08:10:51Z</dcterms:created>
  <dcterms:modified xsi:type="dcterms:W3CDTF">2025-12-12T18:41:59Z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fedad31-c0c2-44e8-b26c-75143ee7ed65_Enabled">
    <vt:lpwstr>true</vt:lpwstr>
  </property>
  <property fmtid="{D5CDD505-2E9C-101B-9397-08002B2CF9AE}" pid="3" name="MSIP_Label_9fedad31-c0c2-44e8-b26c-75143ee7ed65_SetDate">
    <vt:lpwstr>2025-09-18T08:11:53Z</vt:lpwstr>
  </property>
  <property fmtid="{D5CDD505-2E9C-101B-9397-08002B2CF9AE}" pid="4" name="MSIP_Label_9fedad31-c0c2-44e8-b26c-75143ee7ed65_Method">
    <vt:lpwstr>Standard</vt:lpwstr>
  </property>
  <property fmtid="{D5CDD505-2E9C-101B-9397-08002B2CF9AE}" pid="5" name="MSIP_Label_9fedad31-c0c2-44e8-b26c-75143ee7ed65_Name">
    <vt:lpwstr>OFFICIAL</vt:lpwstr>
  </property>
  <property fmtid="{D5CDD505-2E9C-101B-9397-08002B2CF9AE}" pid="6" name="MSIP_Label_9fedad31-c0c2-44e8-b26c-75143ee7ed65_SiteId">
    <vt:lpwstr>89ed32a2-9b6b-41db-bb6f-376ec8fcd11d</vt:lpwstr>
  </property>
  <property fmtid="{D5CDD505-2E9C-101B-9397-08002B2CF9AE}" pid="7" name="MSIP_Label_9fedad31-c0c2-44e8-b26c-75143ee7ed65_ActionId">
    <vt:lpwstr>47c8750a-935c-4893-bc1b-d1a015f7d1e1</vt:lpwstr>
  </property>
  <property fmtid="{D5CDD505-2E9C-101B-9397-08002B2CF9AE}" pid="8" name="MSIP_Label_9fedad31-c0c2-44e8-b26c-75143ee7ed65_ContentBits">
    <vt:lpwstr>0</vt:lpwstr>
  </property>
  <property fmtid="{D5CDD505-2E9C-101B-9397-08002B2CF9AE}" pid="9" name="MSIP_Label_9fedad31-c0c2-44e8-b26c-75143ee7ed65_Tag">
    <vt:lpwstr>10, 3, 0, 1</vt:lpwstr>
  </property>
  <property fmtid="{D5CDD505-2E9C-101B-9397-08002B2CF9AE}" pid="10" name="ContentTypeId">
    <vt:lpwstr>0x010100CEE5DB7C1DD0EF45867E4B263F300F5E</vt:lpwstr>
  </property>
  <property fmtid="{D5CDD505-2E9C-101B-9397-08002B2CF9AE}" pid="11" name="MediaServiceImageTags">
    <vt:lpwstr/>
  </property>
</Properties>
</file>