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8"/>
  </p:notesMasterIdLst>
  <p:sldIdLst>
    <p:sldId id="4441" r:id="rId5"/>
    <p:sldId id="4442" r:id="rId6"/>
    <p:sldId id="4402" r:id="rId7"/>
    <p:sldId id="4403" r:id="rId8"/>
    <p:sldId id="4438" r:id="rId9"/>
    <p:sldId id="4409" r:id="rId10"/>
    <p:sldId id="4425" r:id="rId11"/>
    <p:sldId id="4439" r:id="rId12"/>
    <p:sldId id="4407" r:id="rId13"/>
    <p:sldId id="4427" r:id="rId14"/>
    <p:sldId id="4406" r:id="rId15"/>
    <p:sldId id="4423" r:id="rId16"/>
    <p:sldId id="4426" r:id="rId17"/>
    <p:sldId id="4424" r:id="rId18"/>
    <p:sldId id="4412" r:id="rId19"/>
    <p:sldId id="4413" r:id="rId20"/>
    <p:sldId id="4414" r:id="rId21"/>
    <p:sldId id="4415" r:id="rId22"/>
    <p:sldId id="4416" r:id="rId23"/>
    <p:sldId id="4418" r:id="rId24"/>
    <p:sldId id="4419" r:id="rId25"/>
    <p:sldId id="4428" r:id="rId26"/>
    <p:sldId id="4429" r:id="rId27"/>
    <p:sldId id="4430" r:id="rId28"/>
    <p:sldId id="4446" r:id="rId29"/>
    <p:sldId id="4431" r:id="rId30"/>
    <p:sldId id="4440" r:id="rId31"/>
    <p:sldId id="4445" r:id="rId32"/>
    <p:sldId id="4421" r:id="rId33"/>
    <p:sldId id="4444" r:id="rId34"/>
    <p:sldId id="4443" r:id="rId35"/>
    <p:sldId id="4448" r:id="rId36"/>
    <p:sldId id="4447" r:id="rId37"/>
  </p:sldIdLst>
  <p:sldSz cx="9144000" cy="6858000" type="screen4x3"/>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ABBAA9-024D-382C-7515-BD01E4DC2072}" v="578" dt="2025-11-21T16:33:20.226"/>
    <p1510:client id="{9CF7D511-3034-6FCE-48E9-6F31651FF8C5}" v="243" dt="2025-11-21T08:14:59.952"/>
    <p1510:client id="{9DC7AE10-ABCB-E797-4103-C3886CD36E35}" v="1359" dt="2025-11-20T20:00:13.696"/>
    <p1510:client id="{AFAB4CEE-9C5B-8EF3-ECE0-72446A63785F}" v="1638" dt="2025-11-19T22:42:22.7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69" d="100"/>
          <a:sy n="69" d="100"/>
        </p:scale>
        <p:origin x="123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746F2-2BD2-42E0-9915-FCD4DE8BE63B}" type="datetimeFigureOut">
              <a:t>11/21/2025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28F090-41A5-49F0-B343-DCCE919CF38C}" type="slidenum">
              <a:t>‹#›</a:t>
            </a:fld>
            <a:endParaRPr lang="en-GB"/>
          </a:p>
        </p:txBody>
      </p:sp>
    </p:spTree>
    <p:extLst>
      <p:ext uri="{BB962C8B-B14F-4D97-AF65-F5344CB8AC3E}">
        <p14:creationId xmlns:p14="http://schemas.microsoft.com/office/powerpoint/2010/main" val="3374007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we settle in, there will be lots to get used to. This presentation and the accompanying information sheet is intended to cover the essentials for the first few days.</a:t>
            </a:r>
            <a:endParaRPr lang="en-US" dirty="0"/>
          </a:p>
        </p:txBody>
      </p:sp>
      <p:sp>
        <p:nvSpPr>
          <p:cNvPr id="4" name="Slide Number Placeholder 3"/>
          <p:cNvSpPr>
            <a:spLocks noGrp="1"/>
          </p:cNvSpPr>
          <p:nvPr>
            <p:ph type="sldNum" sz="quarter" idx="5"/>
          </p:nvPr>
        </p:nvSpPr>
        <p:spPr/>
        <p:txBody>
          <a:bodyPr/>
          <a:lstStyle/>
          <a:p>
            <a:fld id="{AE28F090-41A5-49F0-B343-DCCE919CF38C}" type="slidenum">
              <a:t>4</a:t>
            </a:fld>
            <a:endParaRPr lang="en-GB"/>
          </a:p>
        </p:txBody>
      </p:sp>
    </p:spTree>
    <p:extLst>
      <p:ext uri="{BB962C8B-B14F-4D97-AF65-F5344CB8AC3E}">
        <p14:creationId xmlns:p14="http://schemas.microsoft.com/office/powerpoint/2010/main" val="274123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89FE9-ED5E-6D2B-05AB-158DE71F88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F7C2D0-BA73-1630-8DAA-9D6E55CB4E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CF875B-920C-03AB-540D-26568482097F}"/>
              </a:ext>
            </a:extLst>
          </p:cNvPr>
          <p:cNvSpPr>
            <a:spLocks noGrp="1"/>
          </p:cNvSpPr>
          <p:nvPr>
            <p:ph type="body" idx="1"/>
          </p:nvPr>
        </p:nvSpPr>
        <p:spPr/>
        <p:txBody>
          <a:bodyPr/>
          <a:lstStyle/>
          <a:p>
            <a:r>
              <a:rPr lang="en-GB" b="1">
                <a:solidFill>
                  <a:srgbClr val="C00000"/>
                </a:solidFill>
              </a:rPr>
              <a:t>Movement around the school </a:t>
            </a:r>
            <a:endParaRPr lang="en-GB">
              <a:solidFill>
                <a:srgbClr val="C00000"/>
              </a:solidFill>
            </a:endParaRPr>
          </a:p>
          <a:p>
            <a:r>
              <a:rPr lang="en-GB"/>
              <a:t>There will be </a:t>
            </a:r>
            <a:r>
              <a:rPr lang="en-GB" b="1"/>
              <a:t>no bells</a:t>
            </a:r>
            <a:r>
              <a:rPr lang="en-GB"/>
              <a:t> to indicate the end of lessons. </a:t>
            </a:r>
          </a:p>
          <a:p>
            <a:r>
              <a:rPr lang="en-GB"/>
              <a:t>Pupils will be released by teachers and need a permission slip to be out of class during lessons.</a:t>
            </a:r>
          </a:p>
          <a:p>
            <a:r>
              <a:rPr lang="en-GB"/>
              <a:t>During lessons, the main entrance and exits are secured. At break and lunchtime, and during lessons if needed, all doors can be used to exit the building, but only the main entrance can be used to enter.</a:t>
            </a:r>
          </a:p>
          <a:p>
            <a:r>
              <a:rPr lang="en-GB"/>
              <a:t>There is no one-way system, but we will all </a:t>
            </a:r>
            <a:r>
              <a:rPr lang="en-GB" b="1"/>
              <a:t>keep left</a:t>
            </a:r>
            <a:r>
              <a:rPr lang="en-GB"/>
              <a:t> to help the flow of people at busy times.</a:t>
            </a:r>
          </a:p>
          <a:p>
            <a:r>
              <a:rPr lang="en-GB" b="1"/>
              <a:t>Move calmly and quietly</a:t>
            </a:r>
            <a:r>
              <a:rPr lang="en-GB"/>
              <a:t> around the building. High levels of noise can be overwhelming to some in our community, so show consideration and kindness by using a moderate volume at all times.</a:t>
            </a:r>
          </a:p>
          <a:p>
            <a:r>
              <a:rPr lang="en-GB"/>
              <a:t>Be </a:t>
            </a:r>
            <a:r>
              <a:rPr lang="en-GB" b="1"/>
              <a:t>courteous </a:t>
            </a:r>
            <a:r>
              <a:rPr lang="en-GB"/>
              <a:t>and </a:t>
            </a:r>
            <a:r>
              <a:rPr lang="en-GB" b="1"/>
              <a:t>show consideration</a:t>
            </a:r>
            <a:r>
              <a:rPr lang="en-GB"/>
              <a:t> for others by holding doors and passing in single file when needed.</a:t>
            </a:r>
          </a:p>
          <a:p>
            <a:r>
              <a:rPr lang="en-GB" dirty="0"/>
              <a:t>Use the four main staircases to move between floors. The amphitheatre steps are narrow, so avoid these as a route between floors between lessons.</a:t>
            </a:r>
            <a:endParaRPr lang="en-GB" dirty="0">
              <a:ea typeface="Calibri"/>
              <a:cs typeface="Calibri"/>
            </a:endParaRPr>
          </a:p>
          <a:p>
            <a:endParaRPr lang="en-GB" dirty="0">
              <a:ea typeface="Calibri"/>
              <a:cs typeface="Calibri"/>
            </a:endParaRPr>
          </a:p>
          <a:p>
            <a:endParaRPr lang="en-GB" dirty="0">
              <a:ea typeface="Calibri"/>
              <a:cs typeface="Calibri"/>
            </a:endParaRPr>
          </a:p>
        </p:txBody>
      </p:sp>
      <p:sp>
        <p:nvSpPr>
          <p:cNvPr id="4" name="Slide Number Placeholder 3">
            <a:extLst>
              <a:ext uri="{FF2B5EF4-FFF2-40B4-BE49-F238E27FC236}">
                <a16:creationId xmlns:a16="http://schemas.microsoft.com/office/drawing/2014/main" id="{02F779A2-325D-65CD-208A-2311455297F7}"/>
              </a:ext>
            </a:extLst>
          </p:cNvPr>
          <p:cNvSpPr>
            <a:spLocks noGrp="1"/>
          </p:cNvSpPr>
          <p:nvPr>
            <p:ph type="sldNum" sz="quarter" idx="5"/>
          </p:nvPr>
        </p:nvSpPr>
        <p:spPr/>
        <p:txBody>
          <a:bodyPr/>
          <a:lstStyle/>
          <a:p>
            <a:fld id="{AE28F090-41A5-49F0-B343-DCCE919CF38C}" type="slidenum">
              <a:t>5</a:t>
            </a:fld>
            <a:endParaRPr lang="en-GB"/>
          </a:p>
        </p:txBody>
      </p:sp>
    </p:spTree>
    <p:extLst>
      <p:ext uri="{BB962C8B-B14F-4D97-AF65-F5344CB8AC3E}">
        <p14:creationId xmlns:p14="http://schemas.microsoft.com/office/powerpoint/2010/main" val="913742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A028B-90F5-A3EE-A8A0-7D031B8834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832C76-2027-2DCE-DD6D-DAA941AC4B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993E85-C475-4D1A-0388-B2E62DCA70C9}"/>
              </a:ext>
            </a:extLst>
          </p:cNvPr>
          <p:cNvSpPr>
            <a:spLocks noGrp="1"/>
          </p:cNvSpPr>
          <p:nvPr>
            <p:ph type="body" idx="1"/>
          </p:nvPr>
        </p:nvSpPr>
        <p:spPr/>
        <p:txBody>
          <a:bodyPr/>
          <a:lstStyle/>
          <a:p>
            <a:r>
              <a:rPr lang="en-GB" b="1">
                <a:solidFill>
                  <a:srgbClr val="C00000"/>
                </a:solidFill>
              </a:rPr>
              <a:t>Movement around the school </a:t>
            </a:r>
            <a:endParaRPr lang="en-GB">
              <a:solidFill>
                <a:srgbClr val="C00000"/>
              </a:solidFill>
            </a:endParaRPr>
          </a:p>
          <a:p>
            <a:r>
              <a:rPr lang="en-GB"/>
              <a:t>There will be </a:t>
            </a:r>
            <a:r>
              <a:rPr lang="en-GB" b="1"/>
              <a:t>no bells</a:t>
            </a:r>
            <a:r>
              <a:rPr lang="en-GB"/>
              <a:t> to indicate the end of lessons. </a:t>
            </a:r>
          </a:p>
          <a:p>
            <a:r>
              <a:rPr lang="en-GB"/>
              <a:t>Pupils will be released by teachers and need a permission slip to be out of class during lessons.</a:t>
            </a:r>
          </a:p>
          <a:p>
            <a:r>
              <a:rPr lang="en-GB"/>
              <a:t>During lessons, the main entrance and exits are secured. At break and lunchtime, and during lessons if needed, all doors can be used to exit the building, but only the main entrance can be used to enter.</a:t>
            </a:r>
          </a:p>
          <a:p>
            <a:r>
              <a:rPr lang="en-GB"/>
              <a:t>There is no one-way system, but we will all </a:t>
            </a:r>
            <a:r>
              <a:rPr lang="en-GB" b="1"/>
              <a:t>keep left</a:t>
            </a:r>
            <a:r>
              <a:rPr lang="en-GB"/>
              <a:t> to help the flow of people at busy times.</a:t>
            </a:r>
          </a:p>
          <a:p>
            <a:r>
              <a:rPr lang="en-GB" b="1"/>
              <a:t>Move calmly and quietly</a:t>
            </a:r>
            <a:r>
              <a:rPr lang="en-GB"/>
              <a:t> around the building. High levels of noise can be overwhelming to some in our community, so show consideration and kindness by using a moderate volume at all times.</a:t>
            </a:r>
          </a:p>
          <a:p>
            <a:r>
              <a:rPr lang="en-GB"/>
              <a:t>Be </a:t>
            </a:r>
            <a:r>
              <a:rPr lang="en-GB" b="1"/>
              <a:t>courteous </a:t>
            </a:r>
            <a:r>
              <a:rPr lang="en-GB"/>
              <a:t>and </a:t>
            </a:r>
            <a:r>
              <a:rPr lang="en-GB" b="1"/>
              <a:t>show consideration</a:t>
            </a:r>
            <a:r>
              <a:rPr lang="en-GB"/>
              <a:t> for others by holding doors and passing in single file when needed.</a:t>
            </a:r>
          </a:p>
          <a:p>
            <a:r>
              <a:rPr lang="en-GB" dirty="0"/>
              <a:t>Use the four main staircases to move between floors. The amphitheatre steps are narrow, so avoid these as a route between floors between lessons.</a:t>
            </a:r>
            <a:endParaRPr lang="en-GB" dirty="0">
              <a:ea typeface="Calibri"/>
              <a:cs typeface="Calibri"/>
            </a:endParaRPr>
          </a:p>
          <a:p>
            <a:endParaRPr lang="en-GB" dirty="0">
              <a:ea typeface="Calibri"/>
              <a:cs typeface="Calibri"/>
            </a:endParaRPr>
          </a:p>
          <a:p>
            <a:endParaRPr lang="en-GB" dirty="0">
              <a:ea typeface="Calibri"/>
              <a:cs typeface="Calibri"/>
            </a:endParaRPr>
          </a:p>
        </p:txBody>
      </p:sp>
      <p:sp>
        <p:nvSpPr>
          <p:cNvPr id="4" name="Slide Number Placeholder 3">
            <a:extLst>
              <a:ext uri="{FF2B5EF4-FFF2-40B4-BE49-F238E27FC236}">
                <a16:creationId xmlns:a16="http://schemas.microsoft.com/office/drawing/2014/main" id="{35E32446-697F-863A-1855-E0E2D0C5AEEA}"/>
              </a:ext>
            </a:extLst>
          </p:cNvPr>
          <p:cNvSpPr>
            <a:spLocks noGrp="1"/>
          </p:cNvSpPr>
          <p:nvPr>
            <p:ph type="sldNum" sz="quarter" idx="5"/>
          </p:nvPr>
        </p:nvSpPr>
        <p:spPr/>
        <p:txBody>
          <a:bodyPr/>
          <a:lstStyle/>
          <a:p>
            <a:fld id="{AE28F090-41A5-49F0-B343-DCCE919CF38C}" type="slidenum">
              <a:t>6</a:t>
            </a:fld>
            <a:endParaRPr lang="en-GB"/>
          </a:p>
        </p:txBody>
      </p:sp>
    </p:spTree>
    <p:extLst>
      <p:ext uri="{BB962C8B-B14F-4D97-AF65-F5344CB8AC3E}">
        <p14:creationId xmlns:p14="http://schemas.microsoft.com/office/powerpoint/2010/main" val="154902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4121D-B743-9D9E-4B29-C4159A270D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CED1B1-A26F-04E3-DC5A-472D34EDC4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5DC984-67B6-CC15-ADC0-D29E6743E0CB}"/>
              </a:ext>
            </a:extLst>
          </p:cNvPr>
          <p:cNvSpPr>
            <a:spLocks noGrp="1"/>
          </p:cNvSpPr>
          <p:nvPr>
            <p:ph type="body" idx="1"/>
          </p:nvPr>
        </p:nvSpPr>
        <p:spPr/>
        <p:txBody>
          <a:bodyPr/>
          <a:lstStyle/>
          <a:p>
            <a:r>
              <a:rPr lang="en-GB" b="1" dirty="0">
                <a:solidFill>
                  <a:srgbClr val="C00000"/>
                </a:solidFill>
              </a:rPr>
              <a:t>Movement around the school </a:t>
            </a:r>
            <a:endParaRPr lang="en-GB" dirty="0">
              <a:solidFill>
                <a:srgbClr val="C00000"/>
              </a:solidFill>
            </a:endParaRPr>
          </a:p>
          <a:p>
            <a:r>
              <a:rPr lang="en-GB" dirty="0"/>
              <a:t>There will be </a:t>
            </a:r>
            <a:r>
              <a:rPr lang="en-GB" b="1" dirty="0"/>
              <a:t>no bells</a:t>
            </a:r>
            <a:r>
              <a:rPr lang="en-GB" dirty="0"/>
              <a:t> to indicate the end of lessons. </a:t>
            </a:r>
          </a:p>
          <a:p>
            <a:r>
              <a:rPr lang="en-GB" dirty="0"/>
              <a:t>Pupils will be released by teachers and need a permission slip to be out of class during lessons.</a:t>
            </a:r>
          </a:p>
          <a:p>
            <a:r>
              <a:rPr lang="en-GB" dirty="0"/>
              <a:t>During lessons, the main entrance and exits are secured. At break and lunchtime, and during lessons if needed, all doors can be used to exit the building, but only the main entrance can be used to enter.</a:t>
            </a:r>
          </a:p>
          <a:p>
            <a:r>
              <a:rPr lang="en-GB" dirty="0"/>
              <a:t>There is no one-way system, but we will all </a:t>
            </a:r>
            <a:r>
              <a:rPr lang="en-GB" b="1" dirty="0"/>
              <a:t>keep left</a:t>
            </a:r>
            <a:r>
              <a:rPr lang="en-GB" dirty="0"/>
              <a:t> to help the flow of people at busy times.</a:t>
            </a:r>
          </a:p>
          <a:p>
            <a:r>
              <a:rPr lang="en-GB" b="1" dirty="0"/>
              <a:t>Move calmly and quietly</a:t>
            </a:r>
            <a:r>
              <a:rPr lang="en-GB" dirty="0"/>
              <a:t> around the building. High levels of noise can be overwhelming to some in our community, so show consideration and kindness by using a moderate volume at all times.</a:t>
            </a:r>
          </a:p>
          <a:p>
            <a:r>
              <a:rPr lang="en-GB" dirty="0"/>
              <a:t>Be </a:t>
            </a:r>
            <a:r>
              <a:rPr lang="en-GB" b="1" dirty="0"/>
              <a:t>courteous </a:t>
            </a:r>
            <a:r>
              <a:rPr lang="en-GB" dirty="0"/>
              <a:t>and </a:t>
            </a:r>
            <a:r>
              <a:rPr lang="en-GB" b="1" dirty="0"/>
              <a:t>show consideration</a:t>
            </a:r>
            <a:r>
              <a:rPr lang="en-GB" dirty="0"/>
              <a:t> for others by holding doors and passing in single file when needed.</a:t>
            </a:r>
          </a:p>
          <a:p>
            <a:r>
              <a:rPr lang="en-GB" dirty="0"/>
              <a:t>Use the four main staircases to move between floors. The amphitheatre steps are narrow, so avoid these as a route between floors between lessons.</a:t>
            </a:r>
            <a:endParaRPr lang="en-GB" dirty="0">
              <a:ea typeface="Calibri"/>
              <a:cs typeface="Calibri"/>
            </a:endParaRPr>
          </a:p>
          <a:p>
            <a:endParaRPr lang="en-GB" dirty="0">
              <a:ea typeface="Calibri"/>
              <a:cs typeface="Calibri"/>
            </a:endParaRPr>
          </a:p>
          <a:p>
            <a:endParaRPr lang="en-GB" dirty="0">
              <a:ea typeface="Calibri"/>
              <a:cs typeface="Calibri"/>
            </a:endParaRPr>
          </a:p>
        </p:txBody>
      </p:sp>
      <p:sp>
        <p:nvSpPr>
          <p:cNvPr id="4" name="Slide Number Placeholder 3">
            <a:extLst>
              <a:ext uri="{FF2B5EF4-FFF2-40B4-BE49-F238E27FC236}">
                <a16:creationId xmlns:a16="http://schemas.microsoft.com/office/drawing/2014/main" id="{7398C8B9-5F72-79E1-29B8-689D7BF39DF9}"/>
              </a:ext>
            </a:extLst>
          </p:cNvPr>
          <p:cNvSpPr>
            <a:spLocks noGrp="1"/>
          </p:cNvSpPr>
          <p:nvPr>
            <p:ph type="sldNum" sz="quarter" idx="5"/>
          </p:nvPr>
        </p:nvSpPr>
        <p:spPr/>
        <p:txBody>
          <a:bodyPr/>
          <a:lstStyle/>
          <a:p>
            <a:fld id="{AE28F090-41A5-49F0-B343-DCCE919CF38C}" type="slidenum">
              <a:t>7</a:t>
            </a:fld>
            <a:endParaRPr lang="en-GB"/>
          </a:p>
        </p:txBody>
      </p:sp>
    </p:spTree>
    <p:extLst>
      <p:ext uri="{BB962C8B-B14F-4D97-AF65-F5344CB8AC3E}">
        <p14:creationId xmlns:p14="http://schemas.microsoft.com/office/powerpoint/2010/main" val="766846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5CCEA-EEB4-4329-50F8-11691AD8FA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604BC8-B4B9-4272-81F1-18C490BEC0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2C7229-CFF0-8332-9F4E-66764FF9C242}"/>
              </a:ext>
            </a:extLst>
          </p:cNvPr>
          <p:cNvSpPr>
            <a:spLocks noGrp="1"/>
          </p:cNvSpPr>
          <p:nvPr>
            <p:ph type="body" idx="1"/>
          </p:nvPr>
        </p:nvSpPr>
        <p:spPr/>
        <p:txBody>
          <a:bodyPr/>
          <a:lstStyle/>
          <a:p>
            <a:r>
              <a:rPr lang="en-GB" b="1" dirty="0">
                <a:solidFill>
                  <a:srgbClr val="C00000"/>
                </a:solidFill>
              </a:rPr>
              <a:t>Movement around the school </a:t>
            </a:r>
            <a:endParaRPr lang="en-GB" dirty="0">
              <a:solidFill>
                <a:srgbClr val="C00000"/>
              </a:solidFill>
            </a:endParaRPr>
          </a:p>
          <a:p>
            <a:r>
              <a:rPr lang="en-GB" dirty="0"/>
              <a:t>There will be </a:t>
            </a:r>
            <a:r>
              <a:rPr lang="en-GB" b="1" dirty="0"/>
              <a:t>no bells</a:t>
            </a:r>
            <a:r>
              <a:rPr lang="en-GB" dirty="0"/>
              <a:t> to indicate the end of lessons. </a:t>
            </a:r>
          </a:p>
          <a:p>
            <a:r>
              <a:rPr lang="en-GB" dirty="0"/>
              <a:t>Pupils will be released by teachers and need a permission slip to be out of class during lessons.</a:t>
            </a:r>
          </a:p>
          <a:p>
            <a:r>
              <a:rPr lang="en-GB" dirty="0"/>
              <a:t>During lessons, the main entrance and exits are secured. At break and lunchtime, and during lessons if needed, all doors can be used to exit the building, but only the main entrance can be used to enter.</a:t>
            </a:r>
          </a:p>
          <a:p>
            <a:r>
              <a:rPr lang="en-GB" dirty="0"/>
              <a:t>There is no one-way system, but we will all </a:t>
            </a:r>
            <a:r>
              <a:rPr lang="en-GB" b="1" dirty="0"/>
              <a:t>keep left</a:t>
            </a:r>
            <a:r>
              <a:rPr lang="en-GB" dirty="0"/>
              <a:t> to help the flow of people at busy times.</a:t>
            </a:r>
          </a:p>
          <a:p>
            <a:r>
              <a:rPr lang="en-GB" b="1" dirty="0"/>
              <a:t>Move calmly and quietly</a:t>
            </a:r>
            <a:r>
              <a:rPr lang="en-GB" dirty="0"/>
              <a:t> around the building. High levels of noise can be overwhelming to some in our community, so show consideration and kindness by using a moderate volume at all times.</a:t>
            </a:r>
          </a:p>
          <a:p>
            <a:r>
              <a:rPr lang="en-GB" dirty="0"/>
              <a:t>Be </a:t>
            </a:r>
            <a:r>
              <a:rPr lang="en-GB" b="1" dirty="0"/>
              <a:t>courteous </a:t>
            </a:r>
            <a:r>
              <a:rPr lang="en-GB" dirty="0"/>
              <a:t>and </a:t>
            </a:r>
            <a:r>
              <a:rPr lang="en-GB" b="1" dirty="0"/>
              <a:t>show consideration</a:t>
            </a:r>
            <a:r>
              <a:rPr lang="en-GB" dirty="0"/>
              <a:t> for others by holding doors and passing in single file when needed.</a:t>
            </a:r>
          </a:p>
          <a:p>
            <a:r>
              <a:rPr lang="en-GB" dirty="0"/>
              <a:t>Use the four main staircases to move between floors. The amphitheatre steps are narrow, so avoid these as a route between floors between lessons.</a:t>
            </a:r>
            <a:endParaRPr lang="en-GB" dirty="0">
              <a:ea typeface="Calibri"/>
              <a:cs typeface="Calibri"/>
            </a:endParaRPr>
          </a:p>
          <a:p>
            <a:endParaRPr lang="en-GB" dirty="0">
              <a:ea typeface="Calibri"/>
              <a:cs typeface="Calibri"/>
            </a:endParaRPr>
          </a:p>
          <a:p>
            <a:endParaRPr lang="en-GB" dirty="0">
              <a:ea typeface="Calibri"/>
              <a:cs typeface="Calibri"/>
            </a:endParaRPr>
          </a:p>
        </p:txBody>
      </p:sp>
      <p:sp>
        <p:nvSpPr>
          <p:cNvPr id="4" name="Slide Number Placeholder 3">
            <a:extLst>
              <a:ext uri="{FF2B5EF4-FFF2-40B4-BE49-F238E27FC236}">
                <a16:creationId xmlns:a16="http://schemas.microsoft.com/office/drawing/2014/main" id="{B038813B-64AC-FD9F-9E4A-C4989B350402}"/>
              </a:ext>
            </a:extLst>
          </p:cNvPr>
          <p:cNvSpPr>
            <a:spLocks noGrp="1"/>
          </p:cNvSpPr>
          <p:nvPr>
            <p:ph type="sldNum" sz="quarter" idx="5"/>
          </p:nvPr>
        </p:nvSpPr>
        <p:spPr/>
        <p:txBody>
          <a:bodyPr/>
          <a:lstStyle/>
          <a:p>
            <a:fld id="{AE28F090-41A5-49F0-B343-DCCE919CF38C}" type="slidenum">
              <a:t>8</a:t>
            </a:fld>
            <a:endParaRPr lang="en-GB"/>
          </a:p>
        </p:txBody>
      </p:sp>
    </p:spTree>
    <p:extLst>
      <p:ext uri="{BB962C8B-B14F-4D97-AF65-F5344CB8AC3E}">
        <p14:creationId xmlns:p14="http://schemas.microsoft.com/office/powerpoint/2010/main" val="3210259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F58F0-6898-918C-0F88-EAF60AD302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1A8F42-C510-0B04-A3EE-40720A2027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2B8652-393C-12D6-C5D7-5656BF90BABD}"/>
              </a:ext>
            </a:extLst>
          </p:cNvPr>
          <p:cNvSpPr>
            <a:spLocks noGrp="1"/>
          </p:cNvSpPr>
          <p:nvPr>
            <p:ph type="body" idx="1"/>
          </p:nvPr>
        </p:nvSpPr>
        <p:spPr/>
        <p:txBody>
          <a:bodyPr/>
          <a:lstStyle/>
          <a:p>
            <a:r>
              <a:rPr lang="en-GB">
                <a:ea typeface="Calibri"/>
                <a:cs typeface="Calibri"/>
              </a:rPr>
              <a:t>Use 4 main staircases.</a:t>
            </a:r>
          </a:p>
          <a:p>
            <a:r>
              <a:rPr lang="en-GB" dirty="0">
                <a:ea typeface="Calibri"/>
                <a:cs typeface="Calibri"/>
              </a:rPr>
              <a:t>Avoid Amphitheatre steps for moving between floors.</a:t>
            </a:r>
          </a:p>
        </p:txBody>
      </p:sp>
      <p:sp>
        <p:nvSpPr>
          <p:cNvPr id="4" name="Slide Number Placeholder 3">
            <a:extLst>
              <a:ext uri="{FF2B5EF4-FFF2-40B4-BE49-F238E27FC236}">
                <a16:creationId xmlns:a16="http://schemas.microsoft.com/office/drawing/2014/main" id="{D01D2F95-1747-F186-2FA1-9E07FEBC300A}"/>
              </a:ext>
            </a:extLst>
          </p:cNvPr>
          <p:cNvSpPr>
            <a:spLocks noGrp="1"/>
          </p:cNvSpPr>
          <p:nvPr>
            <p:ph type="sldNum" sz="quarter" idx="5"/>
          </p:nvPr>
        </p:nvSpPr>
        <p:spPr/>
        <p:txBody>
          <a:bodyPr/>
          <a:lstStyle/>
          <a:p>
            <a:fld id="{AE28F090-41A5-49F0-B343-DCCE919CF38C}" type="slidenum">
              <a:t>9</a:t>
            </a:fld>
            <a:endParaRPr lang="en-GB"/>
          </a:p>
        </p:txBody>
      </p:sp>
    </p:spTree>
    <p:extLst>
      <p:ext uri="{BB962C8B-B14F-4D97-AF65-F5344CB8AC3E}">
        <p14:creationId xmlns:p14="http://schemas.microsoft.com/office/powerpoint/2010/main" val="3395584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45E1A-ECCC-6692-A3F5-38304D3BCE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5D57EF-29A3-DF13-6705-65A80CFA4D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4431B9-A938-4E2A-4738-87A29868C291}"/>
              </a:ext>
            </a:extLst>
          </p:cNvPr>
          <p:cNvSpPr>
            <a:spLocks noGrp="1"/>
          </p:cNvSpPr>
          <p:nvPr>
            <p:ph type="body" idx="1"/>
          </p:nvPr>
        </p:nvSpPr>
        <p:spPr/>
        <p:txBody>
          <a:bodyPr/>
          <a:lstStyle/>
          <a:p>
            <a:r>
              <a:rPr lang="en-GB" b="1" dirty="0">
                <a:solidFill>
                  <a:srgbClr val="C00000"/>
                </a:solidFill>
              </a:rPr>
              <a:t>Movement around the school </a:t>
            </a:r>
            <a:endParaRPr lang="en-GB" dirty="0">
              <a:solidFill>
                <a:srgbClr val="C00000"/>
              </a:solidFill>
            </a:endParaRPr>
          </a:p>
          <a:p>
            <a:r>
              <a:rPr lang="en-GB" dirty="0"/>
              <a:t>There will be </a:t>
            </a:r>
            <a:r>
              <a:rPr lang="en-GB" b="1" dirty="0"/>
              <a:t>no bells</a:t>
            </a:r>
            <a:r>
              <a:rPr lang="en-GB" dirty="0"/>
              <a:t> to indicate the end of lessons. </a:t>
            </a:r>
          </a:p>
          <a:p>
            <a:r>
              <a:rPr lang="en-GB" dirty="0"/>
              <a:t>Pupils will be released by teachers and need a permission slip to be out of class during lessons.</a:t>
            </a:r>
          </a:p>
          <a:p>
            <a:r>
              <a:rPr lang="en-GB" dirty="0"/>
              <a:t>During lessons, the main entrance and exits are secured. At break and lunchtime, and during lessons if needed, all doors can be used to exit the building, but only the main entrance can be used to enter.</a:t>
            </a:r>
          </a:p>
          <a:p>
            <a:r>
              <a:rPr lang="en-GB" dirty="0"/>
              <a:t>There is no one-way system, but we will all </a:t>
            </a:r>
            <a:r>
              <a:rPr lang="en-GB" b="1" dirty="0"/>
              <a:t>keep left</a:t>
            </a:r>
            <a:r>
              <a:rPr lang="en-GB" dirty="0"/>
              <a:t> to help the flow of people at busy times.</a:t>
            </a:r>
          </a:p>
          <a:p>
            <a:r>
              <a:rPr lang="en-GB" b="1" dirty="0"/>
              <a:t>Move calmly and quietly</a:t>
            </a:r>
            <a:r>
              <a:rPr lang="en-GB" dirty="0"/>
              <a:t> around the building. High levels of noise can be overwhelming to some in our community, so show consideration and kindness by using a moderate volume at all times.</a:t>
            </a:r>
          </a:p>
          <a:p>
            <a:r>
              <a:rPr lang="en-GB" dirty="0"/>
              <a:t>Be </a:t>
            </a:r>
            <a:r>
              <a:rPr lang="en-GB" b="1" dirty="0"/>
              <a:t>courteous </a:t>
            </a:r>
            <a:r>
              <a:rPr lang="en-GB" dirty="0"/>
              <a:t>and </a:t>
            </a:r>
            <a:r>
              <a:rPr lang="en-GB" b="1" dirty="0"/>
              <a:t>show consideration</a:t>
            </a:r>
            <a:r>
              <a:rPr lang="en-GB" dirty="0"/>
              <a:t> for others by holding doors and passing in single file when needed.</a:t>
            </a:r>
          </a:p>
          <a:p>
            <a:r>
              <a:rPr lang="en-GB" dirty="0"/>
              <a:t>Use the four main staircases to move between floors. The amphitheatre steps are narrow, so avoid these as a route between floors between lessons.</a:t>
            </a:r>
            <a:endParaRPr lang="en-GB" dirty="0">
              <a:ea typeface="Calibri"/>
              <a:cs typeface="Calibri"/>
            </a:endParaRPr>
          </a:p>
          <a:p>
            <a:endParaRPr lang="en-GB" dirty="0">
              <a:ea typeface="Calibri"/>
              <a:cs typeface="Calibri"/>
            </a:endParaRPr>
          </a:p>
          <a:p>
            <a:endParaRPr lang="en-GB" dirty="0">
              <a:ea typeface="Calibri"/>
              <a:cs typeface="Calibri"/>
            </a:endParaRPr>
          </a:p>
        </p:txBody>
      </p:sp>
      <p:sp>
        <p:nvSpPr>
          <p:cNvPr id="4" name="Slide Number Placeholder 3">
            <a:extLst>
              <a:ext uri="{FF2B5EF4-FFF2-40B4-BE49-F238E27FC236}">
                <a16:creationId xmlns:a16="http://schemas.microsoft.com/office/drawing/2014/main" id="{97EE23CF-D222-3AA6-EBD6-227F4820DC80}"/>
              </a:ext>
            </a:extLst>
          </p:cNvPr>
          <p:cNvSpPr>
            <a:spLocks noGrp="1"/>
          </p:cNvSpPr>
          <p:nvPr>
            <p:ph type="sldNum" sz="quarter" idx="5"/>
          </p:nvPr>
        </p:nvSpPr>
        <p:spPr/>
        <p:txBody>
          <a:bodyPr/>
          <a:lstStyle/>
          <a:p>
            <a:fld id="{AE28F090-41A5-49F0-B343-DCCE919CF38C}" type="slidenum">
              <a:t>10</a:t>
            </a:fld>
            <a:endParaRPr lang="en-GB"/>
          </a:p>
        </p:txBody>
      </p:sp>
    </p:spTree>
    <p:extLst>
      <p:ext uri="{BB962C8B-B14F-4D97-AF65-F5344CB8AC3E}">
        <p14:creationId xmlns:p14="http://schemas.microsoft.com/office/powerpoint/2010/main" val="712389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360BC-A33A-B6AA-564F-9BC4D0A532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0C11CD-1402-4E34-9AD9-3D0E1DA46D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A5BD90-85A9-EAED-DA39-8BFA445E60DA}"/>
              </a:ext>
            </a:extLst>
          </p:cNvPr>
          <p:cNvSpPr>
            <a:spLocks noGrp="1"/>
          </p:cNvSpPr>
          <p:nvPr>
            <p:ph type="body" idx="1"/>
          </p:nvPr>
        </p:nvSpPr>
        <p:spPr/>
        <p:txBody>
          <a:bodyPr/>
          <a:lstStyle/>
          <a:p>
            <a:r>
              <a:rPr lang="en-GB" b="1" dirty="0">
                <a:solidFill>
                  <a:srgbClr val="C00000"/>
                </a:solidFill>
              </a:rPr>
              <a:t>Social areas</a:t>
            </a:r>
            <a:endParaRPr lang="en-GB" dirty="0">
              <a:solidFill>
                <a:srgbClr val="C00000"/>
              </a:solidFill>
            </a:endParaRPr>
          </a:p>
          <a:p>
            <a:r>
              <a:rPr lang="en-GB" dirty="0"/>
              <a:t>During periods of good weather, pupils are encouraged to move outside during social times. This will be made easier on completion of the demolition and landscaping phase.</a:t>
            </a:r>
          </a:p>
          <a:p>
            <a:r>
              <a:rPr lang="en-GB" dirty="0"/>
              <a:t>Pupils may use the </a:t>
            </a:r>
            <a:r>
              <a:rPr lang="en-GB" b="1" dirty="0"/>
              <a:t>two Dining areas</a:t>
            </a:r>
            <a:r>
              <a:rPr lang="en-GB" dirty="0"/>
              <a:t>, </a:t>
            </a:r>
            <a:r>
              <a:rPr lang="en-GB" b="1" dirty="0"/>
              <a:t>Amphitheatre</a:t>
            </a:r>
            <a:r>
              <a:rPr lang="en-GB" dirty="0"/>
              <a:t>, front door </a:t>
            </a:r>
            <a:r>
              <a:rPr lang="en-GB" b="1" dirty="0"/>
              <a:t>Information Hub</a:t>
            </a:r>
            <a:r>
              <a:rPr lang="en-GB" dirty="0"/>
              <a:t> area and </a:t>
            </a:r>
            <a:r>
              <a:rPr lang="en-GB" b="1" dirty="0"/>
              <a:t>Wellbeing Lounge</a:t>
            </a:r>
            <a:r>
              <a:rPr lang="en-GB" dirty="0"/>
              <a:t> during break and lunch. </a:t>
            </a:r>
          </a:p>
          <a:p>
            <a:r>
              <a:rPr lang="en-GB" dirty="0"/>
              <a:t>Food is allowed in these areas. All litter must be put in bins. </a:t>
            </a:r>
            <a:r>
              <a:rPr lang="en-GB" b="1" dirty="0"/>
              <a:t>Leave no trace!</a:t>
            </a:r>
            <a:endParaRPr lang="en-GB" dirty="0"/>
          </a:p>
          <a:p>
            <a:r>
              <a:rPr lang="en-GB" dirty="0"/>
              <a:t>Prefects will supervise these five social spaces.</a:t>
            </a:r>
          </a:p>
          <a:p>
            <a:r>
              <a:rPr lang="en-GB" dirty="0"/>
              <a:t>The </a:t>
            </a:r>
            <a:r>
              <a:rPr lang="en-GB" b="1" dirty="0"/>
              <a:t>Wellbeing Lounge is a quiet zone</a:t>
            </a:r>
            <a:r>
              <a:rPr lang="en-GB" dirty="0"/>
              <a:t>.</a:t>
            </a:r>
          </a:p>
          <a:p>
            <a:r>
              <a:rPr lang="en-GB" dirty="0"/>
              <a:t>No food should be eaten out with these areas, unless attending a supervised club or activity.</a:t>
            </a:r>
          </a:p>
          <a:p>
            <a:r>
              <a:rPr lang="en-GB" dirty="0"/>
              <a:t>Pupils can also use the Library during break and lunch, but no food or water is allowed in this space.</a:t>
            </a:r>
          </a:p>
          <a:p>
            <a:r>
              <a:rPr lang="en-GB" dirty="0"/>
              <a:t>The Hub space beside the Library is for S6 only during break and lunchtime. Food can be consumed here at these times as long as no mess is left. This will be under review.</a:t>
            </a:r>
          </a:p>
          <a:p>
            <a:r>
              <a:rPr lang="en-GB" dirty="0"/>
              <a:t>Social spaces are for everyone to enjoy so treat them and the people in them with consideration and respect.</a:t>
            </a:r>
          </a:p>
          <a:p>
            <a:endParaRPr lang="en-GB" dirty="0">
              <a:ea typeface="Calibri"/>
              <a:cs typeface="Calibri"/>
            </a:endParaRPr>
          </a:p>
          <a:p>
            <a:endParaRPr lang="en-GB" dirty="0">
              <a:ea typeface="Calibri"/>
              <a:cs typeface="Calibri"/>
            </a:endParaRPr>
          </a:p>
        </p:txBody>
      </p:sp>
      <p:sp>
        <p:nvSpPr>
          <p:cNvPr id="4" name="Slide Number Placeholder 3">
            <a:extLst>
              <a:ext uri="{FF2B5EF4-FFF2-40B4-BE49-F238E27FC236}">
                <a16:creationId xmlns:a16="http://schemas.microsoft.com/office/drawing/2014/main" id="{721292FC-F5BD-19CB-7A55-6D7EC8BA9C59}"/>
              </a:ext>
            </a:extLst>
          </p:cNvPr>
          <p:cNvSpPr>
            <a:spLocks noGrp="1"/>
          </p:cNvSpPr>
          <p:nvPr>
            <p:ph type="sldNum" sz="quarter" idx="5"/>
          </p:nvPr>
        </p:nvSpPr>
        <p:spPr/>
        <p:txBody>
          <a:bodyPr/>
          <a:lstStyle/>
          <a:p>
            <a:fld id="{AE28F090-41A5-49F0-B343-DCCE919CF38C}" type="slidenum">
              <a:t>11</a:t>
            </a:fld>
            <a:endParaRPr lang="en-GB"/>
          </a:p>
        </p:txBody>
      </p:sp>
    </p:spTree>
    <p:extLst>
      <p:ext uri="{BB962C8B-B14F-4D97-AF65-F5344CB8AC3E}">
        <p14:creationId xmlns:p14="http://schemas.microsoft.com/office/powerpoint/2010/main" val="1795002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3C0E8-4EA1-A4DC-6E8D-9CEF081548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B00988-2783-318A-DF35-8DF7767A1E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281522-9D2A-7A39-052A-BC0E12034D94}"/>
              </a:ext>
            </a:extLst>
          </p:cNvPr>
          <p:cNvSpPr>
            <a:spLocks noGrp="1"/>
          </p:cNvSpPr>
          <p:nvPr>
            <p:ph type="body" idx="1"/>
          </p:nvPr>
        </p:nvSpPr>
        <p:spPr/>
        <p:txBody>
          <a:bodyPr/>
          <a:lstStyle/>
          <a:p>
            <a:r>
              <a:rPr lang="en-GB" dirty="0">
                <a:ea typeface="Calibri"/>
                <a:cs typeface="Calibri"/>
              </a:rPr>
              <a:t>Information Hub, Wellbeing Lounge, Dining areas and amphitheatre – food and drink allowed</a:t>
            </a:r>
            <a:endParaRPr lang="en-US" dirty="0"/>
          </a:p>
        </p:txBody>
      </p:sp>
      <p:sp>
        <p:nvSpPr>
          <p:cNvPr id="4" name="Slide Number Placeholder 3">
            <a:extLst>
              <a:ext uri="{FF2B5EF4-FFF2-40B4-BE49-F238E27FC236}">
                <a16:creationId xmlns:a16="http://schemas.microsoft.com/office/drawing/2014/main" id="{7A60F52F-B1C0-8A52-0088-FDE872DD4FBA}"/>
              </a:ext>
            </a:extLst>
          </p:cNvPr>
          <p:cNvSpPr>
            <a:spLocks noGrp="1"/>
          </p:cNvSpPr>
          <p:nvPr>
            <p:ph type="sldNum" sz="quarter" idx="5"/>
          </p:nvPr>
        </p:nvSpPr>
        <p:spPr/>
        <p:txBody>
          <a:bodyPr/>
          <a:lstStyle/>
          <a:p>
            <a:fld id="{AE28F090-41A5-49F0-B343-DCCE919CF38C}" type="slidenum">
              <a:t>12</a:t>
            </a:fld>
            <a:endParaRPr lang="en-GB"/>
          </a:p>
        </p:txBody>
      </p:sp>
    </p:spTree>
    <p:extLst>
      <p:ext uri="{BB962C8B-B14F-4D97-AF65-F5344CB8AC3E}">
        <p14:creationId xmlns:p14="http://schemas.microsoft.com/office/powerpoint/2010/main" val="474862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2E4D2-5B02-9221-1D26-A1335889AA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83EF1F-443D-9BB5-A2AF-AF8AF8E3D0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E96B99-0101-3DDA-B48B-0E966C87BE6D}"/>
              </a:ext>
            </a:extLst>
          </p:cNvPr>
          <p:cNvSpPr>
            <a:spLocks noGrp="1"/>
          </p:cNvSpPr>
          <p:nvPr>
            <p:ph type="body" idx="1"/>
          </p:nvPr>
        </p:nvSpPr>
        <p:spPr/>
        <p:txBody>
          <a:bodyPr/>
          <a:lstStyle/>
          <a:p>
            <a:r>
              <a:rPr lang="en-GB" b="1" dirty="0">
                <a:solidFill>
                  <a:srgbClr val="C00000"/>
                </a:solidFill>
              </a:rPr>
              <a:t>Social areas</a:t>
            </a:r>
            <a:endParaRPr lang="en-GB" dirty="0">
              <a:solidFill>
                <a:srgbClr val="C00000"/>
              </a:solidFill>
            </a:endParaRPr>
          </a:p>
          <a:p>
            <a:r>
              <a:rPr lang="en-GB" dirty="0"/>
              <a:t>During periods of good weather, pupils are encouraged to move outside during social times. This will be made easier on completion of the demolition and landscaping phase.</a:t>
            </a:r>
          </a:p>
          <a:p>
            <a:r>
              <a:rPr lang="en-GB" dirty="0"/>
              <a:t>Pupils may use the </a:t>
            </a:r>
            <a:r>
              <a:rPr lang="en-GB" b="1" dirty="0"/>
              <a:t>two Dining areas</a:t>
            </a:r>
            <a:r>
              <a:rPr lang="en-GB" dirty="0"/>
              <a:t>, </a:t>
            </a:r>
            <a:r>
              <a:rPr lang="en-GB" b="1" dirty="0"/>
              <a:t>Amphitheatre</a:t>
            </a:r>
            <a:r>
              <a:rPr lang="en-GB" dirty="0"/>
              <a:t>, front door </a:t>
            </a:r>
            <a:r>
              <a:rPr lang="en-GB" b="1" dirty="0"/>
              <a:t>Information Hub</a:t>
            </a:r>
            <a:r>
              <a:rPr lang="en-GB" dirty="0"/>
              <a:t> area and </a:t>
            </a:r>
            <a:r>
              <a:rPr lang="en-GB" b="1" dirty="0"/>
              <a:t>Wellbeing Lounge</a:t>
            </a:r>
            <a:r>
              <a:rPr lang="en-GB" dirty="0"/>
              <a:t> during break and lunch. </a:t>
            </a:r>
          </a:p>
          <a:p>
            <a:r>
              <a:rPr lang="en-GB" dirty="0"/>
              <a:t>Food is allowed in these areas. All litter must be put in bins. </a:t>
            </a:r>
            <a:r>
              <a:rPr lang="en-GB" b="1" dirty="0"/>
              <a:t>Leave no trace!</a:t>
            </a:r>
            <a:endParaRPr lang="en-GB" dirty="0"/>
          </a:p>
          <a:p>
            <a:r>
              <a:rPr lang="en-GB" dirty="0"/>
              <a:t>Prefects will supervise these five social spaces.</a:t>
            </a:r>
          </a:p>
          <a:p>
            <a:r>
              <a:rPr lang="en-GB" dirty="0"/>
              <a:t>The </a:t>
            </a:r>
            <a:r>
              <a:rPr lang="en-GB" b="1" dirty="0"/>
              <a:t>Wellbeing Lounge is a quiet zone</a:t>
            </a:r>
            <a:r>
              <a:rPr lang="en-GB" dirty="0"/>
              <a:t>.</a:t>
            </a:r>
          </a:p>
          <a:p>
            <a:r>
              <a:rPr lang="en-GB" dirty="0"/>
              <a:t>No food should be eaten out with these areas, unless attending a supervised club or activity.</a:t>
            </a:r>
          </a:p>
          <a:p>
            <a:r>
              <a:rPr lang="en-GB" dirty="0"/>
              <a:t>Pupils can also use the Library during break and lunch, but no food or water is allowed in this space.</a:t>
            </a:r>
          </a:p>
          <a:p>
            <a:r>
              <a:rPr lang="en-GB" dirty="0"/>
              <a:t>The Hub space beside the Library is for S6 only during break and lunchtime. Food can be consumed here at these times as long as no mess is left. This will be under review.</a:t>
            </a:r>
          </a:p>
          <a:p>
            <a:r>
              <a:rPr lang="en-GB" dirty="0"/>
              <a:t>Social spaces are for everyone to enjoy so treat them and the people in them with consideration and respect.</a:t>
            </a:r>
          </a:p>
          <a:p>
            <a:endParaRPr lang="en-GB" dirty="0">
              <a:ea typeface="Calibri"/>
              <a:cs typeface="Calibri"/>
            </a:endParaRPr>
          </a:p>
          <a:p>
            <a:endParaRPr lang="en-GB" dirty="0">
              <a:ea typeface="Calibri"/>
              <a:cs typeface="Calibri"/>
            </a:endParaRPr>
          </a:p>
        </p:txBody>
      </p:sp>
      <p:sp>
        <p:nvSpPr>
          <p:cNvPr id="4" name="Slide Number Placeholder 3">
            <a:extLst>
              <a:ext uri="{FF2B5EF4-FFF2-40B4-BE49-F238E27FC236}">
                <a16:creationId xmlns:a16="http://schemas.microsoft.com/office/drawing/2014/main" id="{F826235E-BCB0-8E55-7630-3C2F9DB3C1A6}"/>
              </a:ext>
            </a:extLst>
          </p:cNvPr>
          <p:cNvSpPr>
            <a:spLocks noGrp="1"/>
          </p:cNvSpPr>
          <p:nvPr>
            <p:ph type="sldNum" sz="quarter" idx="5"/>
          </p:nvPr>
        </p:nvSpPr>
        <p:spPr/>
        <p:txBody>
          <a:bodyPr/>
          <a:lstStyle/>
          <a:p>
            <a:fld id="{AE28F090-41A5-49F0-B343-DCCE919CF38C}" type="slidenum">
              <a:t>13</a:t>
            </a:fld>
            <a:endParaRPr lang="en-GB"/>
          </a:p>
        </p:txBody>
      </p:sp>
    </p:spTree>
    <p:extLst>
      <p:ext uri="{BB962C8B-B14F-4D97-AF65-F5344CB8AC3E}">
        <p14:creationId xmlns:p14="http://schemas.microsoft.com/office/powerpoint/2010/main" val="825263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A940B-16C1-4103-32BD-6FED179727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D316E5-26CE-C73A-9797-971C81CEE6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B6059B-560E-39C1-3667-9CBD6FEEA115}"/>
              </a:ext>
            </a:extLst>
          </p:cNvPr>
          <p:cNvSpPr>
            <a:spLocks noGrp="1"/>
          </p:cNvSpPr>
          <p:nvPr>
            <p:ph type="body" idx="1"/>
          </p:nvPr>
        </p:nvSpPr>
        <p:spPr/>
        <p:txBody>
          <a:bodyPr/>
          <a:lstStyle/>
          <a:p>
            <a:r>
              <a:rPr lang="en-GB" dirty="0">
                <a:ea typeface="Calibri"/>
                <a:cs typeface="Calibri"/>
              </a:rPr>
              <a:t>For everyone at break and lunch Library – no food or drink allowed</a:t>
            </a:r>
          </a:p>
          <a:p>
            <a:endParaRPr lang="en-GB" dirty="0">
              <a:ea typeface="Calibri"/>
              <a:cs typeface="Calibri"/>
            </a:endParaRPr>
          </a:p>
        </p:txBody>
      </p:sp>
      <p:sp>
        <p:nvSpPr>
          <p:cNvPr id="4" name="Slide Number Placeholder 3">
            <a:extLst>
              <a:ext uri="{FF2B5EF4-FFF2-40B4-BE49-F238E27FC236}">
                <a16:creationId xmlns:a16="http://schemas.microsoft.com/office/drawing/2014/main" id="{DD5A76EE-D9A9-05EB-88AA-4CFC29C47832}"/>
              </a:ext>
            </a:extLst>
          </p:cNvPr>
          <p:cNvSpPr>
            <a:spLocks noGrp="1"/>
          </p:cNvSpPr>
          <p:nvPr>
            <p:ph type="sldNum" sz="quarter" idx="5"/>
          </p:nvPr>
        </p:nvSpPr>
        <p:spPr/>
        <p:txBody>
          <a:bodyPr/>
          <a:lstStyle/>
          <a:p>
            <a:fld id="{AE28F090-41A5-49F0-B343-DCCE919CF38C}" type="slidenum">
              <a:t>14</a:t>
            </a:fld>
            <a:endParaRPr lang="en-GB"/>
          </a:p>
        </p:txBody>
      </p:sp>
    </p:spTree>
    <p:extLst>
      <p:ext uri="{BB962C8B-B14F-4D97-AF65-F5344CB8AC3E}">
        <p14:creationId xmlns:p14="http://schemas.microsoft.com/office/powerpoint/2010/main" val="1259977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0D8B8-DD74-2CDC-73D8-066829F5F6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EE76B2-6442-34A4-96E0-F18CCC35E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EEEF7F-B1C8-5D59-2DA6-23F0BEC81014}"/>
              </a:ext>
            </a:extLst>
          </p:cNvPr>
          <p:cNvSpPr>
            <a:spLocks noGrp="1"/>
          </p:cNvSpPr>
          <p:nvPr>
            <p:ph type="body" idx="1"/>
          </p:nvPr>
        </p:nvSpPr>
        <p:spPr/>
        <p:txBody>
          <a:bodyPr/>
          <a:lstStyle/>
          <a:p>
            <a:r>
              <a:rPr lang="en-GB" b="1" dirty="0">
                <a:solidFill>
                  <a:srgbClr val="C00000"/>
                </a:solidFill>
              </a:rPr>
              <a:t>Canteen</a:t>
            </a:r>
            <a:endParaRPr lang="en-GB" dirty="0">
              <a:solidFill>
                <a:srgbClr val="C00000"/>
              </a:solidFill>
            </a:endParaRPr>
          </a:p>
          <a:p>
            <a:r>
              <a:rPr lang="en-GB" dirty="0">
                <a:solidFill>
                  <a:srgbClr val="000000"/>
                </a:solidFill>
              </a:rPr>
              <a:t>There will be a </a:t>
            </a:r>
            <a:r>
              <a:rPr lang="en-GB" b="1" dirty="0">
                <a:solidFill>
                  <a:srgbClr val="000000"/>
                </a:solidFill>
              </a:rPr>
              <a:t>single morning break</a:t>
            </a:r>
            <a:r>
              <a:rPr lang="en-GB" dirty="0">
                <a:solidFill>
                  <a:srgbClr val="000000"/>
                </a:solidFill>
              </a:rPr>
              <a:t> from 10.30-10.45 Monday to Thursday and 10.30-10.50 on Friday.</a:t>
            </a:r>
          </a:p>
          <a:p>
            <a:r>
              <a:rPr lang="en-GB" dirty="0">
                <a:solidFill>
                  <a:srgbClr val="000000"/>
                </a:solidFill>
              </a:rPr>
              <a:t>The canteen is likely to be busier than usual while we establish new routines.</a:t>
            </a:r>
            <a:endParaRPr lang="en-GB" dirty="0">
              <a:solidFill>
                <a:srgbClr val="000000"/>
              </a:solidFill>
              <a:ea typeface="Calibri"/>
              <a:cs typeface="Calibri"/>
            </a:endParaRPr>
          </a:p>
          <a:p>
            <a:r>
              <a:rPr lang="en-GB" dirty="0">
                <a:solidFill>
                  <a:srgbClr val="000000"/>
                </a:solidFill>
              </a:rPr>
              <a:t>There are two serving areas in the canteen and queuing systems will be in place. Follow instructions from Prefects regarding queueing. Pupils not willing to wait their turn will be asked to leave the canteen.</a:t>
            </a:r>
            <a:endParaRPr lang="en-GB" dirty="0">
              <a:solidFill>
                <a:srgbClr val="000000"/>
              </a:solidFill>
              <a:ea typeface="Calibri"/>
              <a:cs typeface="Calibri"/>
            </a:endParaRPr>
          </a:p>
          <a:p>
            <a:r>
              <a:rPr lang="en-GB" dirty="0">
                <a:solidFill>
                  <a:srgbClr val="000000"/>
                </a:solidFill>
              </a:rPr>
              <a:t>Pupils are requested to sit down when eating in the canteen. Tables should be cleared of plates, litter etc after use.</a:t>
            </a:r>
            <a:endParaRPr lang="en-GB" dirty="0">
              <a:solidFill>
                <a:srgbClr val="000000"/>
              </a:solidFill>
              <a:ea typeface="Calibri"/>
              <a:cs typeface="Calibri"/>
            </a:endParaRPr>
          </a:p>
          <a:p>
            <a:r>
              <a:rPr lang="en-GB" dirty="0">
                <a:solidFill>
                  <a:srgbClr val="000000"/>
                </a:solidFill>
              </a:rPr>
              <a:t>The Grab and Go system is worth considering, to minimise your queueing time. </a:t>
            </a:r>
            <a:endParaRPr lang="en-GB" dirty="0">
              <a:solidFill>
                <a:srgbClr val="000000"/>
              </a:solidFill>
              <a:ea typeface="Calibri"/>
              <a:cs typeface="Calibri"/>
            </a:endParaRPr>
          </a:p>
          <a:p>
            <a:r>
              <a:rPr lang="en-GB" dirty="0">
                <a:solidFill>
                  <a:srgbClr val="000000"/>
                </a:solidFill>
              </a:rPr>
              <a:t>Please be patient while our SLT, Prefect and Canteen teams establish the best way to organise queueing and distribution of Grab and Go in our new space.</a:t>
            </a:r>
            <a:endParaRPr lang="en-GB" dirty="0">
              <a:solidFill>
                <a:srgbClr val="000000"/>
              </a:solidFill>
              <a:ea typeface="Calibri"/>
              <a:cs typeface="Calibri"/>
            </a:endParaRPr>
          </a:p>
          <a:p>
            <a:r>
              <a:rPr lang="en-GB" dirty="0">
                <a:solidFill>
                  <a:srgbClr val="000000"/>
                </a:solidFill>
              </a:rPr>
              <a:t>The canteen will be busy, especially at morning break so it may be worth bringing a snack to ensure you will have something to eat until we can establish a reliable routine.</a:t>
            </a:r>
            <a:endParaRPr lang="en-GB" dirty="0">
              <a:solidFill>
                <a:srgbClr val="000000"/>
              </a:solidFill>
              <a:ea typeface="Calibri"/>
              <a:cs typeface="Calibri"/>
            </a:endParaRPr>
          </a:p>
          <a:p>
            <a:endParaRPr lang="en-GB" b="1" dirty="0">
              <a:solidFill>
                <a:srgbClr val="C00000"/>
              </a:solidFill>
              <a:ea typeface="Calibri"/>
              <a:cs typeface="Calibri"/>
            </a:endParaRPr>
          </a:p>
        </p:txBody>
      </p:sp>
      <p:sp>
        <p:nvSpPr>
          <p:cNvPr id="4" name="Slide Number Placeholder 3">
            <a:extLst>
              <a:ext uri="{FF2B5EF4-FFF2-40B4-BE49-F238E27FC236}">
                <a16:creationId xmlns:a16="http://schemas.microsoft.com/office/drawing/2014/main" id="{73053E05-6620-89E1-1568-B75AE0F3DECF}"/>
              </a:ext>
            </a:extLst>
          </p:cNvPr>
          <p:cNvSpPr>
            <a:spLocks noGrp="1"/>
          </p:cNvSpPr>
          <p:nvPr>
            <p:ph type="sldNum" sz="quarter" idx="5"/>
          </p:nvPr>
        </p:nvSpPr>
        <p:spPr/>
        <p:txBody>
          <a:bodyPr/>
          <a:lstStyle/>
          <a:p>
            <a:fld id="{AE28F090-41A5-49F0-B343-DCCE919CF38C}" type="slidenum">
              <a:t>15</a:t>
            </a:fld>
            <a:endParaRPr lang="en-GB"/>
          </a:p>
        </p:txBody>
      </p:sp>
    </p:spTree>
    <p:extLst>
      <p:ext uri="{BB962C8B-B14F-4D97-AF65-F5344CB8AC3E}">
        <p14:creationId xmlns:p14="http://schemas.microsoft.com/office/powerpoint/2010/main" val="568700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146AF-6618-B62A-D826-ACBF065FFB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091C2-D38E-6ED4-EB8A-45FAEB29DB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786EC-BF5E-0806-376E-8A56181FD96E}"/>
              </a:ext>
            </a:extLst>
          </p:cNvPr>
          <p:cNvSpPr>
            <a:spLocks noGrp="1"/>
          </p:cNvSpPr>
          <p:nvPr>
            <p:ph type="body" idx="1"/>
          </p:nvPr>
        </p:nvSpPr>
        <p:spPr/>
        <p:txBody>
          <a:bodyPr/>
          <a:lstStyle/>
          <a:p>
            <a:r>
              <a:rPr lang="en-GB" b="1" dirty="0">
                <a:solidFill>
                  <a:srgbClr val="C00000"/>
                </a:solidFill>
              </a:rPr>
              <a:t>Toilets</a:t>
            </a:r>
            <a:endParaRPr lang="en-GB" dirty="0">
              <a:solidFill>
                <a:srgbClr val="C00000"/>
              </a:solidFill>
            </a:endParaRPr>
          </a:p>
          <a:p>
            <a:r>
              <a:rPr lang="en-GB" dirty="0">
                <a:solidFill>
                  <a:srgbClr val="000000"/>
                </a:solidFill>
              </a:rPr>
              <a:t>All cubicles are fully self-contained with a toilet and sink.</a:t>
            </a:r>
          </a:p>
          <a:p>
            <a:r>
              <a:rPr lang="en-GB" dirty="0">
                <a:solidFill>
                  <a:srgbClr val="000000"/>
                </a:solidFill>
              </a:rPr>
              <a:t>Pupils wanting to use the toilets during lesson time require a permission slip (or toilet card) to be out of class.</a:t>
            </a:r>
          </a:p>
          <a:p>
            <a:r>
              <a:rPr lang="en-GB" dirty="0">
                <a:solidFill>
                  <a:srgbClr val="000000"/>
                </a:solidFill>
              </a:rPr>
              <a:t>There are four male and four female blocks of toilets (two of each on each floor) as well as gender neutral toilets on the first floor by Social Subjects.</a:t>
            </a:r>
          </a:p>
          <a:p>
            <a:r>
              <a:rPr lang="en-GB" dirty="0">
                <a:solidFill>
                  <a:srgbClr val="000000"/>
                </a:solidFill>
              </a:rPr>
              <a:t>Accessible toilets are located in all toilet blocks, and available for pupils and staff.</a:t>
            </a:r>
          </a:p>
          <a:p>
            <a:r>
              <a:rPr lang="en-GB" dirty="0">
                <a:solidFill>
                  <a:srgbClr val="000000"/>
                </a:solidFill>
              </a:rPr>
              <a:t>The toilets next to BCT are for staff only.</a:t>
            </a:r>
          </a:p>
          <a:p>
            <a:r>
              <a:rPr lang="en-GB" dirty="0">
                <a:solidFill>
                  <a:srgbClr val="000000"/>
                </a:solidFill>
              </a:rPr>
              <a:t>Look after your brand-new toilets, as we’ve waited a long time to get them!</a:t>
            </a:r>
          </a:p>
          <a:p>
            <a:r>
              <a:rPr lang="en-GB" dirty="0">
                <a:solidFill>
                  <a:srgbClr val="000000"/>
                </a:solidFill>
              </a:rPr>
              <a:t>CCTV monitors the corridor entry to toilet blocks.</a:t>
            </a:r>
          </a:p>
          <a:p>
            <a:endParaRPr lang="en-GB" b="1" dirty="0">
              <a:solidFill>
                <a:srgbClr val="C00000"/>
              </a:solidFill>
              <a:ea typeface="Calibri"/>
              <a:cs typeface="Calibri"/>
            </a:endParaRPr>
          </a:p>
        </p:txBody>
      </p:sp>
      <p:sp>
        <p:nvSpPr>
          <p:cNvPr id="4" name="Slide Number Placeholder 3">
            <a:extLst>
              <a:ext uri="{FF2B5EF4-FFF2-40B4-BE49-F238E27FC236}">
                <a16:creationId xmlns:a16="http://schemas.microsoft.com/office/drawing/2014/main" id="{5F11FEBB-15AE-ABA9-C8DB-0BDCC65A8BA8}"/>
              </a:ext>
            </a:extLst>
          </p:cNvPr>
          <p:cNvSpPr>
            <a:spLocks noGrp="1"/>
          </p:cNvSpPr>
          <p:nvPr>
            <p:ph type="sldNum" sz="quarter" idx="5"/>
          </p:nvPr>
        </p:nvSpPr>
        <p:spPr/>
        <p:txBody>
          <a:bodyPr/>
          <a:lstStyle/>
          <a:p>
            <a:fld id="{AE28F090-41A5-49F0-B343-DCCE919CF38C}" type="slidenum">
              <a:t>16</a:t>
            </a:fld>
            <a:endParaRPr lang="en-GB"/>
          </a:p>
        </p:txBody>
      </p:sp>
    </p:spTree>
    <p:extLst>
      <p:ext uri="{BB962C8B-B14F-4D97-AF65-F5344CB8AC3E}">
        <p14:creationId xmlns:p14="http://schemas.microsoft.com/office/powerpoint/2010/main" val="2948897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F1E67-D49B-31AC-0800-9E89C02451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836B71-054D-1C2B-4A01-F8D30D30B9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B8859B-245C-EE49-ADE5-C0F999A78AA9}"/>
              </a:ext>
            </a:extLst>
          </p:cNvPr>
          <p:cNvSpPr>
            <a:spLocks noGrp="1"/>
          </p:cNvSpPr>
          <p:nvPr>
            <p:ph type="body" idx="1"/>
          </p:nvPr>
        </p:nvSpPr>
        <p:spPr/>
        <p:txBody>
          <a:bodyPr/>
          <a:lstStyle/>
          <a:p>
            <a:r>
              <a:rPr lang="en-GB" dirty="0">
                <a:ea typeface="Calibri"/>
                <a:cs typeface="Calibri"/>
              </a:rPr>
              <a:t>Ground floor toilets</a:t>
            </a:r>
            <a:endParaRPr lang="en-US" dirty="0"/>
          </a:p>
        </p:txBody>
      </p:sp>
      <p:sp>
        <p:nvSpPr>
          <p:cNvPr id="4" name="Slide Number Placeholder 3">
            <a:extLst>
              <a:ext uri="{FF2B5EF4-FFF2-40B4-BE49-F238E27FC236}">
                <a16:creationId xmlns:a16="http://schemas.microsoft.com/office/drawing/2014/main" id="{6AA5C8B6-60D8-BEE2-D9A8-BB84B72B21F6}"/>
              </a:ext>
            </a:extLst>
          </p:cNvPr>
          <p:cNvSpPr>
            <a:spLocks noGrp="1"/>
          </p:cNvSpPr>
          <p:nvPr>
            <p:ph type="sldNum" sz="quarter" idx="5"/>
          </p:nvPr>
        </p:nvSpPr>
        <p:spPr/>
        <p:txBody>
          <a:bodyPr/>
          <a:lstStyle/>
          <a:p>
            <a:fld id="{AE28F090-41A5-49F0-B343-DCCE919CF38C}" type="slidenum">
              <a:t>17</a:t>
            </a:fld>
            <a:endParaRPr lang="en-GB"/>
          </a:p>
        </p:txBody>
      </p:sp>
    </p:spTree>
    <p:extLst>
      <p:ext uri="{BB962C8B-B14F-4D97-AF65-F5344CB8AC3E}">
        <p14:creationId xmlns:p14="http://schemas.microsoft.com/office/powerpoint/2010/main" val="2301595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4B926-D9B5-27BD-D74D-1B2AB624C4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F59AEA-27DE-21C8-00D5-4FD446ECA7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752A30-F1CA-445F-8084-7132A9353B07}"/>
              </a:ext>
            </a:extLst>
          </p:cNvPr>
          <p:cNvSpPr>
            <a:spLocks noGrp="1"/>
          </p:cNvSpPr>
          <p:nvPr>
            <p:ph type="body" idx="1"/>
          </p:nvPr>
        </p:nvSpPr>
        <p:spPr/>
        <p:txBody>
          <a:bodyPr/>
          <a:lstStyle/>
          <a:p>
            <a:r>
              <a:rPr lang="en-GB" dirty="0">
                <a:ea typeface="Calibri"/>
                <a:cs typeface="Calibri"/>
              </a:rPr>
              <a:t>First floor toilets</a:t>
            </a:r>
            <a:endParaRPr lang="en-US" dirty="0"/>
          </a:p>
        </p:txBody>
      </p:sp>
      <p:sp>
        <p:nvSpPr>
          <p:cNvPr id="4" name="Slide Number Placeholder 3">
            <a:extLst>
              <a:ext uri="{FF2B5EF4-FFF2-40B4-BE49-F238E27FC236}">
                <a16:creationId xmlns:a16="http://schemas.microsoft.com/office/drawing/2014/main" id="{83439D70-8DB2-CD04-AD6F-809A6D580FE4}"/>
              </a:ext>
            </a:extLst>
          </p:cNvPr>
          <p:cNvSpPr>
            <a:spLocks noGrp="1"/>
          </p:cNvSpPr>
          <p:nvPr>
            <p:ph type="sldNum" sz="quarter" idx="5"/>
          </p:nvPr>
        </p:nvSpPr>
        <p:spPr/>
        <p:txBody>
          <a:bodyPr/>
          <a:lstStyle/>
          <a:p>
            <a:fld id="{AE28F090-41A5-49F0-B343-DCCE919CF38C}" type="slidenum">
              <a:t>18</a:t>
            </a:fld>
            <a:endParaRPr lang="en-GB"/>
          </a:p>
        </p:txBody>
      </p:sp>
    </p:spTree>
    <p:extLst>
      <p:ext uri="{BB962C8B-B14F-4D97-AF65-F5344CB8AC3E}">
        <p14:creationId xmlns:p14="http://schemas.microsoft.com/office/powerpoint/2010/main" val="196002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FA5F9-C2F2-C716-8EBB-6870DC604C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98C979-AC7F-36F6-D5FD-2457C32EEA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7E4286-2488-A74F-ED05-F6D4EB1EAFE3}"/>
              </a:ext>
            </a:extLst>
          </p:cNvPr>
          <p:cNvSpPr>
            <a:spLocks noGrp="1"/>
          </p:cNvSpPr>
          <p:nvPr>
            <p:ph type="body" idx="1"/>
          </p:nvPr>
        </p:nvSpPr>
        <p:spPr/>
        <p:txBody>
          <a:bodyPr/>
          <a:lstStyle/>
          <a:p>
            <a:r>
              <a:rPr lang="en-GB" b="1" dirty="0">
                <a:solidFill>
                  <a:srgbClr val="C00000"/>
                </a:solidFill>
              </a:rPr>
              <a:t>Study spaces</a:t>
            </a:r>
            <a:endParaRPr lang="en-GB" dirty="0">
              <a:solidFill>
                <a:srgbClr val="C00000"/>
              </a:solidFill>
            </a:endParaRPr>
          </a:p>
          <a:p>
            <a:r>
              <a:rPr lang="en-GB" dirty="0">
                <a:solidFill>
                  <a:srgbClr val="000000"/>
                </a:solidFill>
              </a:rPr>
              <a:t>The S6 study spaces are the Library, Reading Room and Library Hub during lesson time.</a:t>
            </a:r>
            <a:endParaRPr lang="en-GB" dirty="0">
              <a:solidFill>
                <a:srgbClr val="000000"/>
              </a:solidFill>
              <a:ea typeface="Calibri"/>
              <a:cs typeface="Calibri"/>
            </a:endParaRPr>
          </a:p>
          <a:p>
            <a:r>
              <a:rPr lang="en-GB" dirty="0">
                <a:solidFill>
                  <a:srgbClr val="000000"/>
                </a:solidFill>
              </a:rPr>
              <a:t>The </a:t>
            </a:r>
            <a:r>
              <a:rPr lang="en-GB" b="1" dirty="0">
                <a:solidFill>
                  <a:srgbClr val="000000"/>
                </a:solidFill>
              </a:rPr>
              <a:t>S5 supervised study space is the Dining Areas</a:t>
            </a:r>
            <a:r>
              <a:rPr lang="en-GB" dirty="0">
                <a:solidFill>
                  <a:srgbClr val="000000"/>
                </a:solidFill>
              </a:rPr>
              <a:t>. This will be a </a:t>
            </a:r>
            <a:r>
              <a:rPr lang="en-GB" b="1" dirty="0">
                <a:solidFill>
                  <a:srgbClr val="000000"/>
                </a:solidFill>
              </a:rPr>
              <a:t>silent study space</a:t>
            </a:r>
            <a:r>
              <a:rPr lang="en-GB" dirty="0">
                <a:solidFill>
                  <a:srgbClr val="000000"/>
                </a:solidFill>
              </a:rPr>
              <a:t>.</a:t>
            </a:r>
            <a:endParaRPr lang="en-GB" dirty="0">
              <a:solidFill>
                <a:srgbClr val="000000"/>
              </a:solidFill>
              <a:ea typeface="Calibri"/>
              <a:cs typeface="Calibri"/>
            </a:endParaRPr>
          </a:p>
          <a:p>
            <a:r>
              <a:rPr lang="en-GB" b="1" dirty="0">
                <a:solidFill>
                  <a:srgbClr val="C00000"/>
                </a:solidFill>
              </a:rPr>
              <a:t>S5/6 Parking</a:t>
            </a:r>
            <a:endParaRPr lang="en-GB" dirty="0">
              <a:solidFill>
                <a:srgbClr val="C00000"/>
              </a:solidFill>
            </a:endParaRPr>
          </a:p>
          <a:p>
            <a:r>
              <a:rPr lang="en-GB" dirty="0">
                <a:solidFill>
                  <a:srgbClr val="000000"/>
                </a:solidFill>
              </a:rPr>
              <a:t>There is very limited parking on site due to the demolition of the old building.</a:t>
            </a:r>
          </a:p>
          <a:p>
            <a:r>
              <a:rPr lang="en-GB" b="1" dirty="0">
                <a:solidFill>
                  <a:srgbClr val="000000"/>
                </a:solidFill>
              </a:rPr>
              <a:t>No pupil cars permitted on school grounds</a:t>
            </a:r>
            <a:r>
              <a:rPr lang="en-GB" dirty="0">
                <a:solidFill>
                  <a:srgbClr val="000000"/>
                </a:solidFill>
              </a:rPr>
              <a:t> at any time and should not be parked near the school on Springwood Road for safety reasons. </a:t>
            </a:r>
            <a:endParaRPr lang="en-GB" dirty="0"/>
          </a:p>
          <a:p>
            <a:endParaRPr lang="en-GB" b="1" dirty="0">
              <a:solidFill>
                <a:srgbClr val="C00000"/>
              </a:solidFill>
              <a:ea typeface="Calibri"/>
              <a:cs typeface="Calibri"/>
            </a:endParaRPr>
          </a:p>
        </p:txBody>
      </p:sp>
      <p:sp>
        <p:nvSpPr>
          <p:cNvPr id="4" name="Slide Number Placeholder 3">
            <a:extLst>
              <a:ext uri="{FF2B5EF4-FFF2-40B4-BE49-F238E27FC236}">
                <a16:creationId xmlns:a16="http://schemas.microsoft.com/office/drawing/2014/main" id="{C9CB4CCE-C114-4B25-CD05-111D6C35D19D}"/>
              </a:ext>
            </a:extLst>
          </p:cNvPr>
          <p:cNvSpPr>
            <a:spLocks noGrp="1"/>
          </p:cNvSpPr>
          <p:nvPr>
            <p:ph type="sldNum" sz="quarter" idx="5"/>
          </p:nvPr>
        </p:nvSpPr>
        <p:spPr/>
        <p:txBody>
          <a:bodyPr/>
          <a:lstStyle/>
          <a:p>
            <a:fld id="{AE28F090-41A5-49F0-B343-DCCE919CF38C}" type="slidenum">
              <a:t>19</a:t>
            </a:fld>
            <a:endParaRPr lang="en-GB"/>
          </a:p>
        </p:txBody>
      </p:sp>
    </p:spTree>
    <p:extLst>
      <p:ext uri="{BB962C8B-B14F-4D97-AF65-F5344CB8AC3E}">
        <p14:creationId xmlns:p14="http://schemas.microsoft.com/office/powerpoint/2010/main" val="577527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8C9BE-A5D7-64F4-DEC9-C51E921F06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2FD073-FC0B-DBC2-C60F-CB097CE761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C2DA09-5DB3-B402-230E-91336ED5F624}"/>
              </a:ext>
            </a:extLst>
          </p:cNvPr>
          <p:cNvSpPr>
            <a:spLocks noGrp="1"/>
          </p:cNvSpPr>
          <p:nvPr>
            <p:ph type="body" idx="1"/>
          </p:nvPr>
        </p:nvSpPr>
        <p:spPr/>
        <p:txBody>
          <a:bodyPr/>
          <a:lstStyle/>
          <a:p>
            <a:r>
              <a:rPr lang="en-GB" b="1" dirty="0">
                <a:solidFill>
                  <a:srgbClr val="C00000"/>
                </a:solidFill>
              </a:rPr>
              <a:t>Litter</a:t>
            </a:r>
            <a:endParaRPr lang="en-GB" dirty="0">
              <a:solidFill>
                <a:srgbClr val="C00000"/>
              </a:solidFill>
            </a:endParaRPr>
          </a:p>
          <a:p>
            <a:r>
              <a:rPr lang="en-GB" dirty="0">
                <a:solidFill>
                  <a:srgbClr val="000000"/>
                </a:solidFill>
              </a:rPr>
              <a:t>Our new school is a chance to raise our standards.</a:t>
            </a:r>
            <a:endParaRPr lang="en-GB" dirty="0">
              <a:solidFill>
                <a:srgbClr val="000000"/>
              </a:solidFill>
              <a:ea typeface="Calibri"/>
              <a:cs typeface="Calibri"/>
            </a:endParaRPr>
          </a:p>
          <a:p>
            <a:r>
              <a:rPr lang="en-GB" dirty="0">
                <a:solidFill>
                  <a:srgbClr val="000000"/>
                </a:solidFill>
              </a:rPr>
              <a:t>We all deserve to have a clean and inviting environment, inside and outside school.</a:t>
            </a:r>
            <a:endParaRPr lang="en-GB" dirty="0">
              <a:solidFill>
                <a:srgbClr val="000000"/>
              </a:solidFill>
              <a:ea typeface="Calibri"/>
              <a:cs typeface="Calibri"/>
            </a:endParaRPr>
          </a:p>
          <a:p>
            <a:r>
              <a:rPr lang="en-GB" dirty="0">
                <a:solidFill>
                  <a:srgbClr val="000000"/>
                </a:solidFill>
              </a:rPr>
              <a:t>Please use the litter bins provided and encourage each other to do the same.</a:t>
            </a:r>
            <a:endParaRPr lang="en-GB" dirty="0">
              <a:solidFill>
                <a:srgbClr val="000000"/>
              </a:solidFill>
              <a:ea typeface="Calibri"/>
              <a:cs typeface="Calibri"/>
            </a:endParaRPr>
          </a:p>
          <a:p>
            <a:r>
              <a:rPr lang="en-GB" dirty="0">
                <a:solidFill>
                  <a:srgbClr val="000000"/>
                </a:solidFill>
              </a:rPr>
              <a:t>It is your school so have high expectations of each other and challenge those who fall short of our shared values.</a:t>
            </a:r>
            <a:endParaRPr lang="en-GB" dirty="0">
              <a:solidFill>
                <a:srgbClr val="000000"/>
              </a:solidFill>
              <a:ea typeface="Calibri"/>
              <a:cs typeface="Calibri"/>
            </a:endParaRPr>
          </a:p>
          <a:p>
            <a:r>
              <a:rPr lang="en-GB" b="1" dirty="0">
                <a:solidFill>
                  <a:srgbClr val="C00000"/>
                </a:solidFill>
              </a:rPr>
              <a:t>Chewing gum</a:t>
            </a:r>
            <a:endParaRPr lang="en-GB" dirty="0">
              <a:solidFill>
                <a:srgbClr val="C00000"/>
              </a:solidFill>
            </a:endParaRPr>
          </a:p>
          <a:p>
            <a:r>
              <a:rPr lang="en-GB" dirty="0">
                <a:solidFill>
                  <a:srgbClr val="000000"/>
                </a:solidFill>
              </a:rPr>
              <a:t>Chewing gum is not allowed in the new building. Please help us to keep the building looking good for everyone to enjoy.</a:t>
            </a:r>
            <a:endParaRPr lang="en-GB" dirty="0">
              <a:solidFill>
                <a:srgbClr val="000000"/>
              </a:solidFill>
              <a:ea typeface="Calibri"/>
              <a:cs typeface="Calibri"/>
            </a:endParaRPr>
          </a:p>
          <a:p>
            <a:endParaRPr lang="en-GB" b="1" dirty="0">
              <a:solidFill>
                <a:srgbClr val="C00000"/>
              </a:solidFill>
              <a:ea typeface="Calibri"/>
              <a:cs typeface="Calibri"/>
            </a:endParaRPr>
          </a:p>
          <a:p>
            <a:endParaRPr lang="en-GB" b="1" dirty="0">
              <a:solidFill>
                <a:srgbClr val="C00000"/>
              </a:solidFill>
              <a:ea typeface="Calibri"/>
              <a:cs typeface="Calibri"/>
            </a:endParaRPr>
          </a:p>
        </p:txBody>
      </p:sp>
      <p:sp>
        <p:nvSpPr>
          <p:cNvPr id="4" name="Slide Number Placeholder 3">
            <a:extLst>
              <a:ext uri="{FF2B5EF4-FFF2-40B4-BE49-F238E27FC236}">
                <a16:creationId xmlns:a16="http://schemas.microsoft.com/office/drawing/2014/main" id="{8465AF89-0F88-1ACF-3D50-202FB14695A4}"/>
              </a:ext>
            </a:extLst>
          </p:cNvPr>
          <p:cNvSpPr>
            <a:spLocks noGrp="1"/>
          </p:cNvSpPr>
          <p:nvPr>
            <p:ph type="sldNum" sz="quarter" idx="5"/>
          </p:nvPr>
        </p:nvSpPr>
        <p:spPr/>
        <p:txBody>
          <a:bodyPr/>
          <a:lstStyle/>
          <a:p>
            <a:fld id="{AE28F090-41A5-49F0-B343-DCCE919CF38C}" type="slidenum">
              <a:t>20</a:t>
            </a:fld>
            <a:endParaRPr lang="en-GB"/>
          </a:p>
        </p:txBody>
      </p:sp>
    </p:spTree>
    <p:extLst>
      <p:ext uri="{BB962C8B-B14F-4D97-AF65-F5344CB8AC3E}">
        <p14:creationId xmlns:p14="http://schemas.microsoft.com/office/powerpoint/2010/main" val="2316665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AC11D-1189-289C-1AE0-3562099B35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6DCBA3-F0B0-369B-AB41-B9FE80BB4D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63866A-90EB-5569-7B42-47EF44B825FB}"/>
              </a:ext>
            </a:extLst>
          </p:cNvPr>
          <p:cNvSpPr>
            <a:spLocks noGrp="1"/>
          </p:cNvSpPr>
          <p:nvPr>
            <p:ph type="body" idx="1"/>
          </p:nvPr>
        </p:nvSpPr>
        <p:spPr/>
        <p:txBody>
          <a:bodyPr/>
          <a:lstStyle/>
          <a:p>
            <a:r>
              <a:rPr lang="en-GB" b="1" dirty="0">
                <a:solidFill>
                  <a:srgbClr val="C00000"/>
                </a:solidFill>
              </a:rPr>
              <a:t>Review process</a:t>
            </a:r>
            <a:endParaRPr lang="en-GB">
              <a:solidFill>
                <a:srgbClr val="C00000"/>
              </a:solidFill>
            </a:endParaRPr>
          </a:p>
          <a:p>
            <a:r>
              <a:rPr lang="en-GB" dirty="0"/>
              <a:t>It will take time to iron out some of the details of how we use our new school.</a:t>
            </a:r>
            <a:endParaRPr lang="en-GB" dirty="0">
              <a:ea typeface="Calibri"/>
              <a:cs typeface="Calibri"/>
            </a:endParaRPr>
          </a:p>
          <a:p>
            <a:r>
              <a:rPr lang="en-GB" dirty="0"/>
              <a:t>The plans above will be reviewed at the end of November, and sooner if particular issues are identified. </a:t>
            </a:r>
            <a:endParaRPr lang="en-GB" dirty="0">
              <a:ea typeface="Calibri"/>
              <a:cs typeface="Calibri"/>
            </a:endParaRPr>
          </a:p>
          <a:p>
            <a:r>
              <a:rPr lang="en-GB" dirty="0"/>
              <a:t>Your feedback on what is working well, what is not working as we had hoped, and suggested solutions will be welcome from day 1.</a:t>
            </a:r>
            <a:endParaRPr lang="en-GB" dirty="0">
              <a:ea typeface="Calibri"/>
              <a:cs typeface="Calibri"/>
            </a:endParaRPr>
          </a:p>
          <a:p>
            <a:r>
              <a:rPr lang="en-GB" dirty="0"/>
              <a:t>A QR code and link to a Feedback Form will be shared on year group Teams, and with parents and carers, and a drop box will be placed at reception for those who like to do things old school!</a:t>
            </a:r>
            <a:endParaRPr lang="en-GB" dirty="0">
              <a:ea typeface="Calibri"/>
              <a:cs typeface="Calibri"/>
            </a:endParaRPr>
          </a:p>
          <a:p>
            <a:r>
              <a:rPr lang="en-GB" dirty="0"/>
              <a:t>Change can sometimes be a challenge. You can contact your Pastoral teacher, or any member of staff, if you need support at any time.</a:t>
            </a:r>
            <a:endParaRPr lang="en-GB" dirty="0">
              <a:ea typeface="Calibri"/>
              <a:cs typeface="Calibri"/>
            </a:endParaRPr>
          </a:p>
          <a:p>
            <a:r>
              <a:rPr lang="en-GB" dirty="0"/>
              <a:t>Prefects will also be on hand to offer day-to-day support and directions. You may well get lost at some point over the next few weeks, but we’ll all be lost together!</a:t>
            </a:r>
            <a:endParaRPr lang="en-GB" dirty="0">
              <a:ea typeface="Calibri"/>
              <a:cs typeface="Calibri"/>
            </a:endParaRPr>
          </a:p>
          <a:p>
            <a:endParaRPr lang="en-GB" b="1" dirty="0">
              <a:ea typeface="Calibri"/>
              <a:cs typeface="Calibri"/>
            </a:endParaRPr>
          </a:p>
        </p:txBody>
      </p:sp>
      <p:sp>
        <p:nvSpPr>
          <p:cNvPr id="4" name="Slide Number Placeholder 3">
            <a:extLst>
              <a:ext uri="{FF2B5EF4-FFF2-40B4-BE49-F238E27FC236}">
                <a16:creationId xmlns:a16="http://schemas.microsoft.com/office/drawing/2014/main" id="{AC6E8862-2193-F626-6207-0F0C621AC974}"/>
              </a:ext>
            </a:extLst>
          </p:cNvPr>
          <p:cNvSpPr>
            <a:spLocks noGrp="1"/>
          </p:cNvSpPr>
          <p:nvPr>
            <p:ph type="sldNum" sz="quarter" idx="5"/>
          </p:nvPr>
        </p:nvSpPr>
        <p:spPr/>
        <p:txBody>
          <a:bodyPr/>
          <a:lstStyle/>
          <a:p>
            <a:fld id="{AE28F090-41A5-49F0-B343-DCCE919CF38C}" type="slidenum">
              <a:t>21</a:t>
            </a:fld>
            <a:endParaRPr lang="en-GB"/>
          </a:p>
        </p:txBody>
      </p:sp>
    </p:spTree>
    <p:extLst>
      <p:ext uri="{BB962C8B-B14F-4D97-AF65-F5344CB8AC3E}">
        <p14:creationId xmlns:p14="http://schemas.microsoft.com/office/powerpoint/2010/main" val="42220771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D8274-0BBD-8160-62A0-51038AC4FC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C7742A-28BA-8C8A-A8DF-CA033C12DF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3A4570-B534-C492-0B53-0AE40FF6DFBE}"/>
              </a:ext>
            </a:extLst>
          </p:cNvPr>
          <p:cNvSpPr>
            <a:spLocks noGrp="1"/>
          </p:cNvSpPr>
          <p:nvPr>
            <p:ph type="body" idx="1"/>
          </p:nvPr>
        </p:nvSpPr>
        <p:spPr/>
        <p:txBody>
          <a:bodyPr/>
          <a:lstStyle/>
          <a:p>
            <a:r>
              <a:rPr lang="en-GB" b="1" dirty="0">
                <a:solidFill>
                  <a:srgbClr val="C00000"/>
                </a:solidFill>
              </a:rPr>
              <a:t>Review process</a:t>
            </a:r>
            <a:endParaRPr lang="en-GB" dirty="0">
              <a:solidFill>
                <a:srgbClr val="C00000"/>
              </a:solidFill>
            </a:endParaRPr>
          </a:p>
          <a:p>
            <a:r>
              <a:rPr lang="en-GB" dirty="0"/>
              <a:t>It will take time to iron out some of the details of how we use our new school.</a:t>
            </a:r>
            <a:endParaRPr lang="en-GB" dirty="0">
              <a:ea typeface="Calibri"/>
              <a:cs typeface="Calibri"/>
            </a:endParaRPr>
          </a:p>
          <a:p>
            <a:r>
              <a:rPr lang="en-GB" dirty="0"/>
              <a:t>The plans above will be reviewed at the end of November, and sooner if particular issues are identified. </a:t>
            </a:r>
            <a:endParaRPr lang="en-GB">
              <a:ea typeface="Calibri"/>
              <a:cs typeface="Calibri"/>
            </a:endParaRPr>
          </a:p>
          <a:p>
            <a:r>
              <a:rPr lang="en-GB" dirty="0"/>
              <a:t>Your feedback on what is working well, what is not working as we had hoped, and suggested solutions will be welcome from day 1.</a:t>
            </a:r>
            <a:endParaRPr lang="en-GB" dirty="0">
              <a:ea typeface="Calibri"/>
              <a:cs typeface="Calibri"/>
            </a:endParaRPr>
          </a:p>
          <a:p>
            <a:r>
              <a:rPr lang="en-GB" dirty="0"/>
              <a:t>A QR code and link to a Feedback Form will be shared on year group Teams, and with parents and carers, and a drop box will be placed at reception for those who like to do things old school!</a:t>
            </a:r>
            <a:endParaRPr lang="en-GB" dirty="0">
              <a:ea typeface="Calibri"/>
              <a:cs typeface="Calibri"/>
            </a:endParaRPr>
          </a:p>
          <a:p>
            <a:r>
              <a:rPr lang="en-GB" dirty="0"/>
              <a:t>Change can sometimes be a challenge. You can contact your Pastoral teacher, or any member of staff, if you need support at any time.</a:t>
            </a:r>
            <a:endParaRPr lang="en-GB" dirty="0">
              <a:ea typeface="Calibri"/>
              <a:cs typeface="Calibri"/>
            </a:endParaRPr>
          </a:p>
          <a:p>
            <a:r>
              <a:rPr lang="en-GB" dirty="0"/>
              <a:t>Prefects will also be on hand to offer day-to-day support and directions. You may well get lost at some point over the next few weeks, but we’ll all be lost together!</a:t>
            </a:r>
            <a:endParaRPr lang="en-GB" dirty="0">
              <a:ea typeface="Calibri"/>
              <a:cs typeface="Calibri"/>
            </a:endParaRPr>
          </a:p>
          <a:p>
            <a:endParaRPr lang="en-GB" b="1" dirty="0">
              <a:ea typeface="Calibri"/>
              <a:cs typeface="Calibri"/>
            </a:endParaRPr>
          </a:p>
        </p:txBody>
      </p:sp>
      <p:sp>
        <p:nvSpPr>
          <p:cNvPr id="4" name="Slide Number Placeholder 3">
            <a:extLst>
              <a:ext uri="{FF2B5EF4-FFF2-40B4-BE49-F238E27FC236}">
                <a16:creationId xmlns:a16="http://schemas.microsoft.com/office/drawing/2014/main" id="{7807961F-6951-05F9-DEC8-CBAB95282311}"/>
              </a:ext>
            </a:extLst>
          </p:cNvPr>
          <p:cNvSpPr>
            <a:spLocks noGrp="1"/>
          </p:cNvSpPr>
          <p:nvPr>
            <p:ph type="sldNum" sz="quarter" idx="5"/>
          </p:nvPr>
        </p:nvSpPr>
        <p:spPr/>
        <p:txBody>
          <a:bodyPr/>
          <a:lstStyle/>
          <a:p>
            <a:fld id="{AE28F090-41A5-49F0-B343-DCCE919CF38C}" type="slidenum">
              <a:t>22</a:t>
            </a:fld>
            <a:endParaRPr lang="en-GB"/>
          </a:p>
        </p:txBody>
      </p:sp>
    </p:spTree>
    <p:extLst>
      <p:ext uri="{BB962C8B-B14F-4D97-AF65-F5344CB8AC3E}">
        <p14:creationId xmlns:p14="http://schemas.microsoft.com/office/powerpoint/2010/main" val="37480563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9CCF0-931A-3CE6-C1D9-C5AB7EFF71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E57BE2-43BF-7BB5-E06C-10B81F21F7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F48A15-519B-0A8C-D6B3-1D280CC898B1}"/>
              </a:ext>
            </a:extLst>
          </p:cNvPr>
          <p:cNvSpPr>
            <a:spLocks noGrp="1"/>
          </p:cNvSpPr>
          <p:nvPr>
            <p:ph type="body" idx="1"/>
          </p:nvPr>
        </p:nvSpPr>
        <p:spPr/>
        <p:txBody>
          <a:bodyPr/>
          <a:lstStyle/>
          <a:p>
            <a:r>
              <a:rPr lang="en-GB" b="1" dirty="0">
                <a:solidFill>
                  <a:srgbClr val="C00000"/>
                </a:solidFill>
              </a:rPr>
              <a:t>Review process</a:t>
            </a:r>
            <a:endParaRPr lang="en-GB" dirty="0">
              <a:solidFill>
                <a:srgbClr val="C00000"/>
              </a:solidFill>
            </a:endParaRPr>
          </a:p>
          <a:p>
            <a:r>
              <a:rPr lang="en-GB" dirty="0"/>
              <a:t>It will take time to iron out some of the details of how we use our new school.</a:t>
            </a:r>
            <a:endParaRPr lang="en-GB" dirty="0">
              <a:ea typeface="Calibri"/>
              <a:cs typeface="Calibri"/>
            </a:endParaRPr>
          </a:p>
          <a:p>
            <a:r>
              <a:rPr lang="en-GB" dirty="0"/>
              <a:t>The plans above will be reviewed at the end of November, and sooner if particular issues are identified. </a:t>
            </a:r>
            <a:endParaRPr lang="en-GB" dirty="0">
              <a:ea typeface="Calibri"/>
              <a:cs typeface="Calibri"/>
            </a:endParaRPr>
          </a:p>
          <a:p>
            <a:r>
              <a:rPr lang="en-GB" dirty="0"/>
              <a:t>Your feedback on what is working well, what is not working as we had hoped, and suggested solutions will be welcome from day 1.</a:t>
            </a:r>
            <a:endParaRPr lang="en-GB" dirty="0">
              <a:ea typeface="Calibri"/>
              <a:cs typeface="Calibri"/>
            </a:endParaRPr>
          </a:p>
          <a:p>
            <a:r>
              <a:rPr lang="en-GB" dirty="0"/>
              <a:t>A QR code and link to a Feedback Form will be shared on year group Teams, and with parents and carers, and a drop box will be placed at reception for those who like to do things old school!</a:t>
            </a:r>
            <a:endParaRPr lang="en-GB" dirty="0">
              <a:ea typeface="Calibri"/>
              <a:cs typeface="Calibri"/>
            </a:endParaRPr>
          </a:p>
          <a:p>
            <a:r>
              <a:rPr lang="en-GB" dirty="0"/>
              <a:t>Change can sometimes be a challenge. You can contact your Pastoral teacher, or any member of staff, if you need support at any time.</a:t>
            </a:r>
            <a:endParaRPr lang="en-GB" dirty="0">
              <a:ea typeface="Calibri"/>
              <a:cs typeface="Calibri"/>
            </a:endParaRPr>
          </a:p>
          <a:p>
            <a:r>
              <a:rPr lang="en-GB" dirty="0"/>
              <a:t>Prefects will also be on hand to offer day-to-day support and directions. You may well get lost at some point over the next few weeks, but we’ll all be lost together!</a:t>
            </a:r>
            <a:endParaRPr lang="en-GB" dirty="0">
              <a:ea typeface="Calibri"/>
              <a:cs typeface="Calibri"/>
            </a:endParaRPr>
          </a:p>
          <a:p>
            <a:endParaRPr lang="en-GB" b="1" dirty="0">
              <a:ea typeface="Calibri"/>
              <a:cs typeface="Calibri"/>
            </a:endParaRPr>
          </a:p>
        </p:txBody>
      </p:sp>
      <p:sp>
        <p:nvSpPr>
          <p:cNvPr id="4" name="Slide Number Placeholder 3">
            <a:extLst>
              <a:ext uri="{FF2B5EF4-FFF2-40B4-BE49-F238E27FC236}">
                <a16:creationId xmlns:a16="http://schemas.microsoft.com/office/drawing/2014/main" id="{CBA5F22C-5F0B-FF4C-17B1-D9B82E494DDE}"/>
              </a:ext>
            </a:extLst>
          </p:cNvPr>
          <p:cNvSpPr>
            <a:spLocks noGrp="1"/>
          </p:cNvSpPr>
          <p:nvPr>
            <p:ph type="sldNum" sz="quarter" idx="5"/>
          </p:nvPr>
        </p:nvSpPr>
        <p:spPr/>
        <p:txBody>
          <a:bodyPr/>
          <a:lstStyle/>
          <a:p>
            <a:fld id="{AE28F090-41A5-49F0-B343-DCCE919CF38C}" type="slidenum">
              <a:t>23</a:t>
            </a:fld>
            <a:endParaRPr lang="en-GB"/>
          </a:p>
        </p:txBody>
      </p:sp>
    </p:spTree>
    <p:extLst>
      <p:ext uri="{BB962C8B-B14F-4D97-AF65-F5344CB8AC3E}">
        <p14:creationId xmlns:p14="http://schemas.microsoft.com/office/powerpoint/2010/main" val="6830664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3C2E9-6F37-2FEA-EA5A-9052FF7C50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12B665-48B8-5F73-4677-C3FABA4F79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CCC2D4-8BBF-C958-46A7-180A29677683}"/>
              </a:ext>
            </a:extLst>
          </p:cNvPr>
          <p:cNvSpPr>
            <a:spLocks noGrp="1"/>
          </p:cNvSpPr>
          <p:nvPr>
            <p:ph type="body" idx="1"/>
          </p:nvPr>
        </p:nvSpPr>
        <p:spPr/>
        <p:txBody>
          <a:bodyPr/>
          <a:lstStyle/>
          <a:p>
            <a:r>
              <a:rPr lang="en-GB" b="1" dirty="0">
                <a:solidFill>
                  <a:srgbClr val="C00000"/>
                </a:solidFill>
              </a:rPr>
              <a:t>Review process</a:t>
            </a:r>
            <a:endParaRPr lang="en-GB" dirty="0">
              <a:solidFill>
                <a:srgbClr val="C00000"/>
              </a:solidFill>
            </a:endParaRPr>
          </a:p>
          <a:p>
            <a:r>
              <a:rPr lang="en-GB" dirty="0"/>
              <a:t>It will take time to iron out some of the details of how we use our new school.</a:t>
            </a:r>
            <a:endParaRPr lang="en-GB" dirty="0">
              <a:ea typeface="Calibri"/>
              <a:cs typeface="Calibri"/>
            </a:endParaRPr>
          </a:p>
          <a:p>
            <a:r>
              <a:rPr lang="en-GB" dirty="0"/>
              <a:t>The plans above will be reviewed at the end of November, and sooner if particular issues are identified. </a:t>
            </a:r>
            <a:endParaRPr lang="en-GB" dirty="0">
              <a:ea typeface="Calibri"/>
              <a:cs typeface="Calibri"/>
            </a:endParaRPr>
          </a:p>
          <a:p>
            <a:r>
              <a:rPr lang="en-GB" dirty="0"/>
              <a:t>Your feedback on what is working well, what is not working as we had hoped, and suggested solutions will be welcome from day 1.</a:t>
            </a:r>
            <a:endParaRPr lang="en-GB" dirty="0">
              <a:ea typeface="Calibri"/>
              <a:cs typeface="Calibri"/>
            </a:endParaRPr>
          </a:p>
          <a:p>
            <a:r>
              <a:rPr lang="en-GB" dirty="0"/>
              <a:t>A QR code and link to a Feedback Form will be shared on year group Teams, and with parents and carers, and a drop box will be placed at reception for those who like to do things old school!</a:t>
            </a:r>
            <a:endParaRPr lang="en-GB" dirty="0">
              <a:ea typeface="Calibri"/>
              <a:cs typeface="Calibri"/>
            </a:endParaRPr>
          </a:p>
          <a:p>
            <a:r>
              <a:rPr lang="en-GB" dirty="0"/>
              <a:t>Change can sometimes be a challenge. You can contact your Pastoral teacher, or any member of staff, if you need support at any time.</a:t>
            </a:r>
            <a:endParaRPr lang="en-GB">
              <a:ea typeface="Calibri"/>
              <a:cs typeface="Calibri"/>
            </a:endParaRPr>
          </a:p>
          <a:p>
            <a:r>
              <a:rPr lang="en-GB" dirty="0"/>
              <a:t>Prefects will also be on hand to offer day-to-day support and directions. You may well get lost at some point over the next few weeks, but we’ll all be lost together!</a:t>
            </a:r>
            <a:endParaRPr lang="en-GB" dirty="0">
              <a:ea typeface="Calibri"/>
              <a:cs typeface="Calibri"/>
            </a:endParaRPr>
          </a:p>
          <a:p>
            <a:endParaRPr lang="en-GB" b="1" dirty="0">
              <a:ea typeface="Calibri"/>
              <a:cs typeface="Calibri"/>
            </a:endParaRPr>
          </a:p>
        </p:txBody>
      </p:sp>
      <p:sp>
        <p:nvSpPr>
          <p:cNvPr id="4" name="Slide Number Placeholder 3">
            <a:extLst>
              <a:ext uri="{FF2B5EF4-FFF2-40B4-BE49-F238E27FC236}">
                <a16:creationId xmlns:a16="http://schemas.microsoft.com/office/drawing/2014/main" id="{871C4DF1-81EF-C5B1-1D99-1CDEEA5D5946}"/>
              </a:ext>
            </a:extLst>
          </p:cNvPr>
          <p:cNvSpPr>
            <a:spLocks noGrp="1"/>
          </p:cNvSpPr>
          <p:nvPr>
            <p:ph type="sldNum" sz="quarter" idx="5"/>
          </p:nvPr>
        </p:nvSpPr>
        <p:spPr/>
        <p:txBody>
          <a:bodyPr/>
          <a:lstStyle/>
          <a:p>
            <a:fld id="{AE28F090-41A5-49F0-B343-DCCE919CF38C}" type="slidenum">
              <a:t>24</a:t>
            </a:fld>
            <a:endParaRPr lang="en-GB"/>
          </a:p>
        </p:txBody>
      </p:sp>
    </p:spTree>
    <p:extLst>
      <p:ext uri="{BB962C8B-B14F-4D97-AF65-F5344CB8AC3E}">
        <p14:creationId xmlns:p14="http://schemas.microsoft.com/office/powerpoint/2010/main" val="12683216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3D3C6-2BF6-C898-37F4-91E73EECCF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223E9A-FD86-5169-4CF2-0DE9FC53DA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9490C4-FCC5-8A17-D9D1-82BE7CFB29C5}"/>
              </a:ext>
            </a:extLst>
          </p:cNvPr>
          <p:cNvSpPr>
            <a:spLocks noGrp="1"/>
          </p:cNvSpPr>
          <p:nvPr>
            <p:ph type="body" idx="1"/>
          </p:nvPr>
        </p:nvSpPr>
        <p:spPr/>
        <p:txBody>
          <a:bodyPr/>
          <a:lstStyle/>
          <a:p>
            <a:r>
              <a:rPr lang="en-GB" b="1" dirty="0">
                <a:solidFill>
                  <a:srgbClr val="C00000"/>
                </a:solidFill>
              </a:rPr>
              <a:t>Review process</a:t>
            </a:r>
            <a:endParaRPr lang="en-GB">
              <a:solidFill>
                <a:srgbClr val="C00000"/>
              </a:solidFill>
            </a:endParaRPr>
          </a:p>
          <a:p>
            <a:r>
              <a:rPr lang="en-GB" dirty="0"/>
              <a:t>It will take time to iron out some of the details of how we use our new school.</a:t>
            </a:r>
            <a:endParaRPr lang="en-GB" dirty="0">
              <a:ea typeface="Calibri"/>
              <a:cs typeface="Calibri"/>
            </a:endParaRPr>
          </a:p>
          <a:p>
            <a:r>
              <a:rPr lang="en-GB" dirty="0"/>
              <a:t>The plans above will be reviewed at the end of November, and sooner if particular issues are identified. </a:t>
            </a:r>
            <a:endParaRPr lang="en-GB" dirty="0">
              <a:ea typeface="Calibri"/>
              <a:cs typeface="Calibri"/>
            </a:endParaRPr>
          </a:p>
          <a:p>
            <a:r>
              <a:rPr lang="en-GB" dirty="0"/>
              <a:t>Your feedback on what is working well, what is not working as we had hoped, and suggested solutions will be welcome from day 1.</a:t>
            </a:r>
            <a:endParaRPr lang="en-GB" dirty="0">
              <a:ea typeface="Calibri"/>
              <a:cs typeface="Calibri"/>
            </a:endParaRPr>
          </a:p>
          <a:p>
            <a:r>
              <a:rPr lang="en-GB" dirty="0"/>
              <a:t>A QR code and link to a Feedback Form will be shared on year group Teams, and with parents and carers, and a drop box will be placed at reception for those who like to do things old school!</a:t>
            </a:r>
            <a:endParaRPr lang="en-GB" dirty="0">
              <a:ea typeface="Calibri"/>
              <a:cs typeface="Calibri"/>
            </a:endParaRPr>
          </a:p>
          <a:p>
            <a:r>
              <a:rPr lang="en-GB" dirty="0"/>
              <a:t>Change can sometimes be a challenge. You can contact your Pastoral teacher, or any member of staff, if you need support at any time.</a:t>
            </a:r>
            <a:endParaRPr lang="en-GB" dirty="0">
              <a:ea typeface="Calibri"/>
              <a:cs typeface="Calibri"/>
            </a:endParaRPr>
          </a:p>
          <a:p>
            <a:r>
              <a:rPr lang="en-GB" dirty="0"/>
              <a:t>Prefects will also be on hand to offer day-to-day support and directions. You may well get lost at some point over the next few weeks, but we’ll all be lost together!</a:t>
            </a:r>
            <a:endParaRPr lang="en-GB" dirty="0">
              <a:ea typeface="Calibri"/>
              <a:cs typeface="Calibri"/>
            </a:endParaRPr>
          </a:p>
          <a:p>
            <a:endParaRPr lang="en-GB" b="1" dirty="0">
              <a:ea typeface="Calibri"/>
              <a:cs typeface="Calibri"/>
            </a:endParaRPr>
          </a:p>
        </p:txBody>
      </p:sp>
      <p:sp>
        <p:nvSpPr>
          <p:cNvPr id="4" name="Slide Number Placeholder 3">
            <a:extLst>
              <a:ext uri="{FF2B5EF4-FFF2-40B4-BE49-F238E27FC236}">
                <a16:creationId xmlns:a16="http://schemas.microsoft.com/office/drawing/2014/main" id="{CEF9251F-9E2A-54E5-456D-88CCB2EDE35F}"/>
              </a:ext>
            </a:extLst>
          </p:cNvPr>
          <p:cNvSpPr>
            <a:spLocks noGrp="1"/>
          </p:cNvSpPr>
          <p:nvPr>
            <p:ph type="sldNum" sz="quarter" idx="5"/>
          </p:nvPr>
        </p:nvSpPr>
        <p:spPr/>
        <p:txBody>
          <a:bodyPr/>
          <a:lstStyle/>
          <a:p>
            <a:fld id="{AE28F090-41A5-49F0-B343-DCCE919CF38C}" type="slidenum">
              <a:t>25</a:t>
            </a:fld>
            <a:endParaRPr lang="en-GB"/>
          </a:p>
        </p:txBody>
      </p:sp>
    </p:spTree>
    <p:extLst>
      <p:ext uri="{BB962C8B-B14F-4D97-AF65-F5344CB8AC3E}">
        <p14:creationId xmlns:p14="http://schemas.microsoft.com/office/powerpoint/2010/main" val="13051911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FF7AB-3A1A-A81A-E94E-098FD3BE9F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0AAC0F-B3D0-9235-1A31-19042FD0C8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AC68C4-7996-6360-FB9A-5BED84EE5ED9}"/>
              </a:ext>
            </a:extLst>
          </p:cNvPr>
          <p:cNvSpPr>
            <a:spLocks noGrp="1"/>
          </p:cNvSpPr>
          <p:nvPr>
            <p:ph type="body" idx="1"/>
          </p:nvPr>
        </p:nvSpPr>
        <p:spPr/>
        <p:txBody>
          <a:bodyPr/>
          <a:lstStyle/>
          <a:p>
            <a:r>
              <a:rPr lang="en-GB" b="1" dirty="0">
                <a:solidFill>
                  <a:srgbClr val="C00000"/>
                </a:solidFill>
              </a:rPr>
              <a:t>Review process</a:t>
            </a:r>
            <a:endParaRPr lang="en-GB">
              <a:solidFill>
                <a:srgbClr val="C00000"/>
              </a:solidFill>
            </a:endParaRPr>
          </a:p>
          <a:p>
            <a:r>
              <a:rPr lang="en-GB" dirty="0"/>
              <a:t>It will take time to iron out some of the details of how we use our new school.</a:t>
            </a:r>
            <a:endParaRPr lang="en-GB" dirty="0">
              <a:ea typeface="Calibri"/>
              <a:cs typeface="Calibri"/>
            </a:endParaRPr>
          </a:p>
          <a:p>
            <a:r>
              <a:rPr lang="en-GB" dirty="0"/>
              <a:t>The plans above will be reviewed at the end of November, and sooner if particular issues are identified. </a:t>
            </a:r>
            <a:endParaRPr lang="en-GB" dirty="0">
              <a:ea typeface="Calibri"/>
              <a:cs typeface="Calibri"/>
            </a:endParaRPr>
          </a:p>
          <a:p>
            <a:r>
              <a:rPr lang="en-GB" dirty="0"/>
              <a:t>Your feedback on what is working well, what is not working as we had hoped, and suggested solutions will be welcome from day 1.</a:t>
            </a:r>
            <a:endParaRPr lang="en-GB" dirty="0">
              <a:ea typeface="Calibri"/>
              <a:cs typeface="Calibri"/>
            </a:endParaRPr>
          </a:p>
          <a:p>
            <a:r>
              <a:rPr lang="en-GB" dirty="0"/>
              <a:t>A QR code and link to a Feedback Form will be shared on year group Teams, and with parents and carers, and a drop box will be placed at reception for those who like to do things old school!</a:t>
            </a:r>
            <a:endParaRPr lang="en-GB" dirty="0">
              <a:ea typeface="Calibri"/>
              <a:cs typeface="Calibri"/>
            </a:endParaRPr>
          </a:p>
          <a:p>
            <a:r>
              <a:rPr lang="en-GB" dirty="0"/>
              <a:t>Change can sometimes be a challenge. You can contact your Pastoral teacher, or any member of staff, if you need support at any time.</a:t>
            </a:r>
            <a:endParaRPr lang="en-GB" dirty="0">
              <a:ea typeface="Calibri"/>
              <a:cs typeface="Calibri"/>
            </a:endParaRPr>
          </a:p>
          <a:p>
            <a:r>
              <a:rPr lang="en-GB" dirty="0"/>
              <a:t>Prefects will also be on hand to offer day-to-day support and directions. You may well get lost at some point over the next few weeks, but we’ll all be lost together!</a:t>
            </a:r>
            <a:endParaRPr lang="en-GB" dirty="0">
              <a:ea typeface="Calibri"/>
              <a:cs typeface="Calibri"/>
            </a:endParaRPr>
          </a:p>
          <a:p>
            <a:endParaRPr lang="en-GB" b="1" dirty="0">
              <a:ea typeface="Calibri"/>
              <a:cs typeface="Calibri"/>
            </a:endParaRPr>
          </a:p>
        </p:txBody>
      </p:sp>
      <p:sp>
        <p:nvSpPr>
          <p:cNvPr id="4" name="Slide Number Placeholder 3">
            <a:extLst>
              <a:ext uri="{FF2B5EF4-FFF2-40B4-BE49-F238E27FC236}">
                <a16:creationId xmlns:a16="http://schemas.microsoft.com/office/drawing/2014/main" id="{7213D497-D2CF-3D40-14B4-275C8BCFDDCD}"/>
              </a:ext>
            </a:extLst>
          </p:cNvPr>
          <p:cNvSpPr>
            <a:spLocks noGrp="1"/>
          </p:cNvSpPr>
          <p:nvPr>
            <p:ph type="sldNum" sz="quarter" idx="5"/>
          </p:nvPr>
        </p:nvSpPr>
        <p:spPr/>
        <p:txBody>
          <a:bodyPr/>
          <a:lstStyle/>
          <a:p>
            <a:fld id="{AE28F090-41A5-49F0-B343-DCCE919CF38C}" type="slidenum">
              <a:t>26</a:t>
            </a:fld>
            <a:endParaRPr lang="en-GB"/>
          </a:p>
        </p:txBody>
      </p:sp>
    </p:spTree>
    <p:extLst>
      <p:ext uri="{BB962C8B-B14F-4D97-AF65-F5344CB8AC3E}">
        <p14:creationId xmlns:p14="http://schemas.microsoft.com/office/powerpoint/2010/main" val="42110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7C8F4-C271-7CF4-A58C-3DA4D1B206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80070A-FC7A-E9B8-B918-2EC45389BB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AEC373-117F-341D-CE92-CF1C86CC330A}"/>
              </a:ext>
            </a:extLst>
          </p:cNvPr>
          <p:cNvSpPr>
            <a:spLocks noGrp="1"/>
          </p:cNvSpPr>
          <p:nvPr>
            <p:ph type="body" idx="1"/>
          </p:nvPr>
        </p:nvSpPr>
        <p:spPr/>
        <p:txBody>
          <a:bodyPr/>
          <a:lstStyle/>
          <a:p>
            <a:r>
              <a:rPr lang="en-GB" b="1" dirty="0">
                <a:solidFill>
                  <a:srgbClr val="C00000"/>
                </a:solidFill>
              </a:rPr>
              <a:t>Review process</a:t>
            </a:r>
            <a:endParaRPr lang="en-GB">
              <a:solidFill>
                <a:srgbClr val="C00000"/>
              </a:solidFill>
            </a:endParaRPr>
          </a:p>
          <a:p>
            <a:r>
              <a:rPr lang="en-GB" dirty="0"/>
              <a:t>It will take time to iron out some of the details of how we use our new school.</a:t>
            </a:r>
            <a:endParaRPr lang="en-GB" dirty="0">
              <a:ea typeface="Calibri"/>
              <a:cs typeface="Calibri"/>
            </a:endParaRPr>
          </a:p>
          <a:p>
            <a:r>
              <a:rPr lang="en-GB" dirty="0"/>
              <a:t>The plans above will be reviewed at the end of November, and sooner if particular issues are identified. </a:t>
            </a:r>
            <a:endParaRPr lang="en-GB" dirty="0">
              <a:ea typeface="Calibri"/>
              <a:cs typeface="Calibri"/>
            </a:endParaRPr>
          </a:p>
          <a:p>
            <a:r>
              <a:rPr lang="en-GB" dirty="0"/>
              <a:t>Your feedback on what is working well, what is not working as we had hoped, and suggested solutions will be welcome from day 1.</a:t>
            </a:r>
            <a:endParaRPr lang="en-GB" dirty="0">
              <a:ea typeface="Calibri"/>
              <a:cs typeface="Calibri"/>
            </a:endParaRPr>
          </a:p>
          <a:p>
            <a:r>
              <a:rPr lang="en-GB" dirty="0"/>
              <a:t>A QR code and link to a Feedback Form will be shared on year group Teams, and with parents and carers, and a drop box will be placed at reception for those who like to do things old school!</a:t>
            </a:r>
            <a:endParaRPr lang="en-GB" dirty="0">
              <a:ea typeface="Calibri"/>
              <a:cs typeface="Calibri"/>
            </a:endParaRPr>
          </a:p>
          <a:p>
            <a:r>
              <a:rPr lang="en-GB" dirty="0"/>
              <a:t>Change can sometimes be a challenge. You can contact your Pastoral teacher, or any member of staff, if you need support at any time.</a:t>
            </a:r>
            <a:endParaRPr lang="en-GB" dirty="0">
              <a:ea typeface="Calibri"/>
              <a:cs typeface="Calibri"/>
            </a:endParaRPr>
          </a:p>
          <a:p>
            <a:r>
              <a:rPr lang="en-GB" dirty="0"/>
              <a:t>Prefects will also be on hand to offer day-to-day support and directions. You may well get lost at some point over the next few weeks, but we’ll all be lost together!</a:t>
            </a:r>
            <a:endParaRPr lang="en-GB" dirty="0">
              <a:ea typeface="Calibri"/>
              <a:cs typeface="Calibri"/>
            </a:endParaRPr>
          </a:p>
          <a:p>
            <a:endParaRPr lang="en-GB" b="1" dirty="0">
              <a:ea typeface="Calibri"/>
              <a:cs typeface="Calibri"/>
            </a:endParaRPr>
          </a:p>
        </p:txBody>
      </p:sp>
      <p:sp>
        <p:nvSpPr>
          <p:cNvPr id="4" name="Slide Number Placeholder 3">
            <a:extLst>
              <a:ext uri="{FF2B5EF4-FFF2-40B4-BE49-F238E27FC236}">
                <a16:creationId xmlns:a16="http://schemas.microsoft.com/office/drawing/2014/main" id="{34655A92-758E-97EF-A5CC-7329FBEB8D0C}"/>
              </a:ext>
            </a:extLst>
          </p:cNvPr>
          <p:cNvSpPr>
            <a:spLocks noGrp="1"/>
          </p:cNvSpPr>
          <p:nvPr>
            <p:ph type="sldNum" sz="quarter" idx="5"/>
          </p:nvPr>
        </p:nvSpPr>
        <p:spPr/>
        <p:txBody>
          <a:bodyPr/>
          <a:lstStyle/>
          <a:p>
            <a:fld id="{AE28F090-41A5-49F0-B343-DCCE919CF38C}" type="slidenum">
              <a:t>27</a:t>
            </a:fld>
            <a:endParaRPr lang="en-GB"/>
          </a:p>
        </p:txBody>
      </p:sp>
    </p:spTree>
    <p:extLst>
      <p:ext uri="{BB962C8B-B14F-4D97-AF65-F5344CB8AC3E}">
        <p14:creationId xmlns:p14="http://schemas.microsoft.com/office/powerpoint/2010/main" val="439057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1CBBB-F171-CDC4-B1FB-C93455FB3C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1C19C1-5C28-9AF1-8A80-87AD65EB30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1FA795-BE47-8931-6C42-D7639001A3F1}"/>
              </a:ext>
            </a:extLst>
          </p:cNvPr>
          <p:cNvSpPr>
            <a:spLocks noGrp="1"/>
          </p:cNvSpPr>
          <p:nvPr>
            <p:ph type="body" idx="1"/>
          </p:nvPr>
        </p:nvSpPr>
        <p:spPr/>
        <p:txBody>
          <a:bodyPr/>
          <a:lstStyle/>
          <a:p>
            <a:r>
              <a:rPr lang="en-GB" b="1" dirty="0">
                <a:solidFill>
                  <a:srgbClr val="C00000"/>
                </a:solidFill>
              </a:rPr>
              <a:t>Review process</a:t>
            </a:r>
            <a:endParaRPr lang="en-GB">
              <a:solidFill>
                <a:srgbClr val="C00000"/>
              </a:solidFill>
            </a:endParaRPr>
          </a:p>
          <a:p>
            <a:r>
              <a:rPr lang="en-GB" dirty="0"/>
              <a:t>It will take time to iron out some of the details of how we use our new school.</a:t>
            </a:r>
            <a:endParaRPr lang="en-GB" dirty="0">
              <a:ea typeface="Calibri"/>
              <a:cs typeface="Calibri"/>
            </a:endParaRPr>
          </a:p>
          <a:p>
            <a:r>
              <a:rPr lang="en-GB" dirty="0"/>
              <a:t>The plans above will be reviewed at the end of November, and sooner if particular issues are identified. </a:t>
            </a:r>
            <a:endParaRPr lang="en-GB" dirty="0">
              <a:ea typeface="Calibri"/>
              <a:cs typeface="Calibri"/>
            </a:endParaRPr>
          </a:p>
          <a:p>
            <a:r>
              <a:rPr lang="en-GB" dirty="0"/>
              <a:t>Your feedback on what is working well, what is not working as we had hoped, and suggested solutions will be welcome from day 1.</a:t>
            </a:r>
            <a:endParaRPr lang="en-GB" dirty="0">
              <a:ea typeface="Calibri"/>
              <a:cs typeface="Calibri"/>
            </a:endParaRPr>
          </a:p>
          <a:p>
            <a:r>
              <a:rPr lang="en-GB" dirty="0"/>
              <a:t>A QR code and link to a Feedback Form will be shared on year group Teams, and with parents and carers, and a drop box will be placed at reception for those who like to do things old school!</a:t>
            </a:r>
            <a:endParaRPr lang="en-GB" dirty="0">
              <a:ea typeface="Calibri"/>
              <a:cs typeface="Calibri"/>
            </a:endParaRPr>
          </a:p>
          <a:p>
            <a:r>
              <a:rPr lang="en-GB" dirty="0"/>
              <a:t>Change can sometimes be a challenge. You can contact your Pastoral teacher, or any member of staff, if you need support at any time.</a:t>
            </a:r>
            <a:endParaRPr lang="en-GB" dirty="0">
              <a:ea typeface="Calibri"/>
              <a:cs typeface="Calibri"/>
            </a:endParaRPr>
          </a:p>
          <a:p>
            <a:r>
              <a:rPr lang="en-GB" dirty="0"/>
              <a:t>Prefects will also be on hand to offer day-to-day support and directions. You may well get lost at some point over the next few weeks, but we’ll all be lost together!</a:t>
            </a:r>
            <a:endParaRPr lang="en-GB" dirty="0">
              <a:ea typeface="Calibri"/>
              <a:cs typeface="Calibri"/>
            </a:endParaRPr>
          </a:p>
          <a:p>
            <a:endParaRPr lang="en-GB" b="1" dirty="0">
              <a:ea typeface="Calibri"/>
              <a:cs typeface="Calibri"/>
            </a:endParaRPr>
          </a:p>
        </p:txBody>
      </p:sp>
      <p:sp>
        <p:nvSpPr>
          <p:cNvPr id="4" name="Slide Number Placeholder 3">
            <a:extLst>
              <a:ext uri="{FF2B5EF4-FFF2-40B4-BE49-F238E27FC236}">
                <a16:creationId xmlns:a16="http://schemas.microsoft.com/office/drawing/2014/main" id="{EE20608D-39AA-BC93-530C-DB03C9678ED7}"/>
              </a:ext>
            </a:extLst>
          </p:cNvPr>
          <p:cNvSpPr>
            <a:spLocks noGrp="1"/>
          </p:cNvSpPr>
          <p:nvPr>
            <p:ph type="sldNum" sz="quarter" idx="5"/>
          </p:nvPr>
        </p:nvSpPr>
        <p:spPr/>
        <p:txBody>
          <a:bodyPr/>
          <a:lstStyle/>
          <a:p>
            <a:fld id="{AE28F090-41A5-49F0-B343-DCCE919CF38C}" type="slidenum">
              <a:t>28</a:t>
            </a:fld>
            <a:endParaRPr lang="en-GB"/>
          </a:p>
        </p:txBody>
      </p:sp>
    </p:spTree>
    <p:extLst>
      <p:ext uri="{BB962C8B-B14F-4D97-AF65-F5344CB8AC3E}">
        <p14:creationId xmlns:p14="http://schemas.microsoft.com/office/powerpoint/2010/main" val="36651643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858DE-8A88-CE1B-9096-11CBC24F65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5EBF3F-0FDE-0270-E17A-881F01AF01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09A67B-5C28-6FFF-317D-01ECE6ECA432}"/>
              </a:ext>
            </a:extLst>
          </p:cNvPr>
          <p:cNvSpPr>
            <a:spLocks noGrp="1"/>
          </p:cNvSpPr>
          <p:nvPr>
            <p:ph type="body" idx="1"/>
          </p:nvPr>
        </p:nvSpPr>
        <p:spPr/>
        <p:txBody>
          <a:bodyPr/>
          <a:lstStyle/>
          <a:p>
            <a:r>
              <a:rPr lang="en-GB" b="1" dirty="0">
                <a:solidFill>
                  <a:srgbClr val="C00000"/>
                </a:solidFill>
              </a:rPr>
              <a:t>Review process</a:t>
            </a:r>
            <a:endParaRPr lang="en-GB" dirty="0">
              <a:solidFill>
                <a:srgbClr val="C00000"/>
              </a:solidFill>
            </a:endParaRPr>
          </a:p>
          <a:p>
            <a:r>
              <a:rPr lang="en-GB" dirty="0"/>
              <a:t>It will take time to iron out some of the details of how we use our new school.</a:t>
            </a:r>
            <a:endParaRPr lang="en-GB" dirty="0">
              <a:ea typeface="Calibri"/>
              <a:cs typeface="Calibri"/>
            </a:endParaRPr>
          </a:p>
          <a:p>
            <a:r>
              <a:rPr lang="en-GB" dirty="0"/>
              <a:t>The plans above will be reviewed at the end of November, and sooner if particular issues are identified. </a:t>
            </a:r>
            <a:endParaRPr lang="en-GB" dirty="0">
              <a:ea typeface="Calibri"/>
              <a:cs typeface="Calibri"/>
            </a:endParaRPr>
          </a:p>
          <a:p>
            <a:r>
              <a:rPr lang="en-GB" dirty="0"/>
              <a:t>Your feedback on what is working well, what is not working as we had hoped, and suggested solutions will be welcome from day 1.</a:t>
            </a:r>
            <a:endParaRPr lang="en-GB" dirty="0">
              <a:ea typeface="Calibri"/>
              <a:cs typeface="Calibri"/>
            </a:endParaRPr>
          </a:p>
          <a:p>
            <a:r>
              <a:rPr lang="en-GB" dirty="0"/>
              <a:t>A QR code and link to a Feedback Form will be shared on year group Teams, and with parents and carers, and a drop box will be placed at reception for those who like to do things old school!</a:t>
            </a:r>
            <a:endParaRPr lang="en-GB" dirty="0">
              <a:ea typeface="Calibri"/>
              <a:cs typeface="Calibri"/>
            </a:endParaRPr>
          </a:p>
          <a:p>
            <a:r>
              <a:rPr lang="en-GB" dirty="0"/>
              <a:t>Change can sometimes be a challenge. You can contact your Pastoral teacher, or any member of staff, if you need support at any time.</a:t>
            </a:r>
            <a:endParaRPr lang="en-GB" dirty="0">
              <a:ea typeface="Calibri"/>
              <a:cs typeface="Calibri"/>
            </a:endParaRPr>
          </a:p>
          <a:p>
            <a:r>
              <a:rPr lang="en-GB" dirty="0"/>
              <a:t>Prefects will also be on hand to offer day-to-day support and directions. You may well get lost at some point over the next few weeks, but we’ll all be lost together!</a:t>
            </a:r>
            <a:endParaRPr lang="en-GB" dirty="0">
              <a:ea typeface="Calibri"/>
              <a:cs typeface="Calibri"/>
            </a:endParaRPr>
          </a:p>
          <a:p>
            <a:endParaRPr lang="en-GB" b="1" dirty="0">
              <a:ea typeface="Calibri"/>
              <a:cs typeface="Calibri"/>
            </a:endParaRPr>
          </a:p>
        </p:txBody>
      </p:sp>
      <p:sp>
        <p:nvSpPr>
          <p:cNvPr id="4" name="Slide Number Placeholder 3">
            <a:extLst>
              <a:ext uri="{FF2B5EF4-FFF2-40B4-BE49-F238E27FC236}">
                <a16:creationId xmlns:a16="http://schemas.microsoft.com/office/drawing/2014/main" id="{02128CAA-0A31-221A-3724-880D8EE5EF52}"/>
              </a:ext>
            </a:extLst>
          </p:cNvPr>
          <p:cNvSpPr>
            <a:spLocks noGrp="1"/>
          </p:cNvSpPr>
          <p:nvPr>
            <p:ph type="sldNum" sz="quarter" idx="5"/>
          </p:nvPr>
        </p:nvSpPr>
        <p:spPr/>
        <p:txBody>
          <a:bodyPr/>
          <a:lstStyle/>
          <a:p>
            <a:fld id="{AE28F090-41A5-49F0-B343-DCCE919CF38C}" type="slidenum">
              <a:t>29</a:t>
            </a:fld>
            <a:endParaRPr lang="en-GB"/>
          </a:p>
        </p:txBody>
      </p:sp>
    </p:spTree>
    <p:extLst>
      <p:ext uri="{BB962C8B-B14F-4D97-AF65-F5344CB8AC3E}">
        <p14:creationId xmlns:p14="http://schemas.microsoft.com/office/powerpoint/2010/main" val="36962831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628E5-861E-D800-15E6-791D165379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59CDD4-8B8E-571A-08F7-EC60DBAF89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1D2D76-6E1B-B1D5-DE99-0C641B2DD55C}"/>
              </a:ext>
            </a:extLst>
          </p:cNvPr>
          <p:cNvSpPr>
            <a:spLocks noGrp="1"/>
          </p:cNvSpPr>
          <p:nvPr>
            <p:ph type="body" idx="1"/>
          </p:nvPr>
        </p:nvSpPr>
        <p:spPr/>
        <p:txBody>
          <a:bodyPr/>
          <a:lstStyle/>
          <a:p>
            <a:r>
              <a:rPr lang="en-GB" b="1" dirty="0">
                <a:solidFill>
                  <a:srgbClr val="C00000"/>
                </a:solidFill>
              </a:rPr>
              <a:t>Review process</a:t>
            </a:r>
            <a:endParaRPr lang="en-GB" dirty="0">
              <a:solidFill>
                <a:srgbClr val="C00000"/>
              </a:solidFill>
            </a:endParaRPr>
          </a:p>
          <a:p>
            <a:r>
              <a:rPr lang="en-GB" dirty="0"/>
              <a:t>It will take time to iron out some of the details of how we use our new school.</a:t>
            </a:r>
            <a:endParaRPr lang="en-GB" dirty="0">
              <a:ea typeface="Calibri"/>
              <a:cs typeface="Calibri"/>
            </a:endParaRPr>
          </a:p>
          <a:p>
            <a:r>
              <a:rPr lang="en-GB" dirty="0"/>
              <a:t>The plans above will be reviewed at the end of November, and sooner if particular issues are identified. </a:t>
            </a:r>
            <a:endParaRPr lang="en-GB" dirty="0">
              <a:ea typeface="Calibri"/>
              <a:cs typeface="Calibri"/>
            </a:endParaRPr>
          </a:p>
          <a:p>
            <a:r>
              <a:rPr lang="en-GB" dirty="0"/>
              <a:t>Your feedback on what is working well, what is not working as we had hoped, and suggested solutions will be welcome from day 1.</a:t>
            </a:r>
            <a:endParaRPr lang="en-GB" dirty="0">
              <a:ea typeface="Calibri"/>
              <a:cs typeface="Calibri"/>
            </a:endParaRPr>
          </a:p>
          <a:p>
            <a:r>
              <a:rPr lang="en-GB" dirty="0"/>
              <a:t>A QR code and link to a Feedback Form will be shared on year group Teams, and with parents and carers, and a drop box will be placed at reception for those who like to do things old school!</a:t>
            </a:r>
            <a:endParaRPr lang="en-GB" dirty="0">
              <a:ea typeface="Calibri"/>
              <a:cs typeface="Calibri"/>
            </a:endParaRPr>
          </a:p>
          <a:p>
            <a:r>
              <a:rPr lang="en-GB" dirty="0"/>
              <a:t>Change can sometimes be a challenge. You can contact your Pastoral teacher, or any member of staff, if you need support at any time.</a:t>
            </a:r>
            <a:endParaRPr lang="en-GB" dirty="0">
              <a:ea typeface="Calibri"/>
              <a:cs typeface="Calibri"/>
            </a:endParaRPr>
          </a:p>
          <a:p>
            <a:r>
              <a:rPr lang="en-GB" dirty="0"/>
              <a:t>Prefects will also be on hand to offer day-to-day support and directions. You may well get lost at some point over the next few weeks, but we’ll all be lost together!</a:t>
            </a:r>
            <a:endParaRPr lang="en-GB" dirty="0">
              <a:ea typeface="Calibri"/>
              <a:cs typeface="Calibri"/>
            </a:endParaRPr>
          </a:p>
          <a:p>
            <a:endParaRPr lang="en-GB" b="1" dirty="0">
              <a:ea typeface="Calibri"/>
              <a:cs typeface="Calibri"/>
            </a:endParaRPr>
          </a:p>
        </p:txBody>
      </p:sp>
      <p:sp>
        <p:nvSpPr>
          <p:cNvPr id="4" name="Slide Number Placeholder 3">
            <a:extLst>
              <a:ext uri="{FF2B5EF4-FFF2-40B4-BE49-F238E27FC236}">
                <a16:creationId xmlns:a16="http://schemas.microsoft.com/office/drawing/2014/main" id="{BA3149C0-1A7E-D6A1-D17F-E87233C5AC65}"/>
              </a:ext>
            </a:extLst>
          </p:cNvPr>
          <p:cNvSpPr>
            <a:spLocks noGrp="1"/>
          </p:cNvSpPr>
          <p:nvPr>
            <p:ph type="sldNum" sz="quarter" idx="5"/>
          </p:nvPr>
        </p:nvSpPr>
        <p:spPr/>
        <p:txBody>
          <a:bodyPr/>
          <a:lstStyle/>
          <a:p>
            <a:fld id="{AE28F090-41A5-49F0-B343-DCCE919CF38C}" type="slidenum">
              <a:t>30</a:t>
            </a:fld>
            <a:endParaRPr lang="en-GB"/>
          </a:p>
        </p:txBody>
      </p:sp>
    </p:spTree>
    <p:extLst>
      <p:ext uri="{BB962C8B-B14F-4D97-AF65-F5344CB8AC3E}">
        <p14:creationId xmlns:p14="http://schemas.microsoft.com/office/powerpoint/2010/main" val="34687539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24977-4429-782B-6517-043DC67D21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798B44-41B1-67E3-FE6E-8329093860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960E92-76E4-3E06-D2EB-1655B552EE4A}"/>
              </a:ext>
            </a:extLst>
          </p:cNvPr>
          <p:cNvSpPr>
            <a:spLocks noGrp="1"/>
          </p:cNvSpPr>
          <p:nvPr>
            <p:ph type="body" idx="1"/>
          </p:nvPr>
        </p:nvSpPr>
        <p:spPr/>
        <p:txBody>
          <a:bodyPr/>
          <a:lstStyle/>
          <a:p>
            <a:r>
              <a:rPr lang="en-GB" b="1" dirty="0">
                <a:solidFill>
                  <a:srgbClr val="C00000"/>
                </a:solidFill>
              </a:rPr>
              <a:t>Review process</a:t>
            </a:r>
            <a:endParaRPr lang="en-GB" dirty="0">
              <a:solidFill>
                <a:srgbClr val="C00000"/>
              </a:solidFill>
            </a:endParaRPr>
          </a:p>
          <a:p>
            <a:r>
              <a:rPr lang="en-GB" dirty="0"/>
              <a:t>It will take time to iron out some of the details of how we use our new school.</a:t>
            </a:r>
            <a:endParaRPr lang="en-GB" dirty="0">
              <a:ea typeface="Calibri"/>
              <a:cs typeface="Calibri"/>
            </a:endParaRPr>
          </a:p>
          <a:p>
            <a:r>
              <a:rPr lang="en-GB" dirty="0"/>
              <a:t>The plans above will be reviewed at the end of November, and sooner if particular issues are identified. </a:t>
            </a:r>
            <a:endParaRPr lang="en-GB" dirty="0">
              <a:ea typeface="Calibri"/>
              <a:cs typeface="Calibri"/>
            </a:endParaRPr>
          </a:p>
          <a:p>
            <a:r>
              <a:rPr lang="en-GB" dirty="0"/>
              <a:t>Your feedback on what is working well, what is not working as we had hoped, and suggested solutions will be welcome from day 1.</a:t>
            </a:r>
            <a:endParaRPr lang="en-GB" dirty="0">
              <a:ea typeface="Calibri"/>
              <a:cs typeface="Calibri"/>
            </a:endParaRPr>
          </a:p>
          <a:p>
            <a:r>
              <a:rPr lang="en-GB" dirty="0"/>
              <a:t>A QR code and link to a Feedback Form will be shared on year group Teams, and with parents and carers, and a drop box will be placed at reception for those who like to do things old school!</a:t>
            </a:r>
            <a:endParaRPr lang="en-GB" dirty="0">
              <a:ea typeface="Calibri"/>
              <a:cs typeface="Calibri"/>
            </a:endParaRPr>
          </a:p>
          <a:p>
            <a:r>
              <a:rPr lang="en-GB" dirty="0"/>
              <a:t>Change can sometimes be a challenge. You can contact your Pastoral teacher, or any member of staff, if you need support at any time.</a:t>
            </a:r>
            <a:endParaRPr lang="en-GB" dirty="0">
              <a:ea typeface="Calibri"/>
              <a:cs typeface="Calibri"/>
            </a:endParaRPr>
          </a:p>
          <a:p>
            <a:r>
              <a:rPr lang="en-GB" dirty="0"/>
              <a:t>Prefects will also be on hand to offer day-to-day support and directions. You may well get lost at some point over the next few weeks, but we’ll all be lost together!</a:t>
            </a:r>
            <a:endParaRPr lang="en-GB" dirty="0">
              <a:ea typeface="Calibri"/>
              <a:cs typeface="Calibri"/>
            </a:endParaRPr>
          </a:p>
          <a:p>
            <a:endParaRPr lang="en-GB" b="1" dirty="0">
              <a:ea typeface="Calibri"/>
              <a:cs typeface="Calibri"/>
            </a:endParaRPr>
          </a:p>
        </p:txBody>
      </p:sp>
      <p:sp>
        <p:nvSpPr>
          <p:cNvPr id="4" name="Slide Number Placeholder 3">
            <a:extLst>
              <a:ext uri="{FF2B5EF4-FFF2-40B4-BE49-F238E27FC236}">
                <a16:creationId xmlns:a16="http://schemas.microsoft.com/office/drawing/2014/main" id="{E214A439-94B5-FC81-6F40-88E20E588B65}"/>
              </a:ext>
            </a:extLst>
          </p:cNvPr>
          <p:cNvSpPr>
            <a:spLocks noGrp="1"/>
          </p:cNvSpPr>
          <p:nvPr>
            <p:ph type="sldNum" sz="quarter" idx="5"/>
          </p:nvPr>
        </p:nvSpPr>
        <p:spPr/>
        <p:txBody>
          <a:bodyPr/>
          <a:lstStyle/>
          <a:p>
            <a:fld id="{AE28F090-41A5-49F0-B343-DCCE919CF38C}" type="slidenum">
              <a:t>31</a:t>
            </a:fld>
            <a:endParaRPr lang="en-GB"/>
          </a:p>
        </p:txBody>
      </p:sp>
    </p:spTree>
    <p:extLst>
      <p:ext uri="{BB962C8B-B14F-4D97-AF65-F5344CB8AC3E}">
        <p14:creationId xmlns:p14="http://schemas.microsoft.com/office/powerpoint/2010/main" val="8350875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8452D-4776-E08F-6054-BA19A2029D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B1D595-E034-158F-8C34-3AB14511F9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27A824-A7CE-3BB3-BCC4-7E3496866E24}"/>
              </a:ext>
            </a:extLst>
          </p:cNvPr>
          <p:cNvSpPr>
            <a:spLocks noGrp="1"/>
          </p:cNvSpPr>
          <p:nvPr>
            <p:ph type="body" idx="1"/>
          </p:nvPr>
        </p:nvSpPr>
        <p:spPr/>
        <p:txBody>
          <a:bodyPr/>
          <a:lstStyle/>
          <a:p>
            <a:r>
              <a:rPr lang="en-GB" b="1" dirty="0">
                <a:solidFill>
                  <a:srgbClr val="C00000"/>
                </a:solidFill>
              </a:rPr>
              <a:t>Review process</a:t>
            </a:r>
            <a:endParaRPr lang="en-GB" dirty="0">
              <a:solidFill>
                <a:srgbClr val="C00000"/>
              </a:solidFill>
            </a:endParaRPr>
          </a:p>
          <a:p>
            <a:r>
              <a:rPr lang="en-GB" dirty="0"/>
              <a:t>It will take time to iron out some of the details of how we use our new school.</a:t>
            </a:r>
            <a:endParaRPr lang="en-GB" dirty="0">
              <a:ea typeface="Calibri"/>
              <a:cs typeface="Calibri"/>
            </a:endParaRPr>
          </a:p>
          <a:p>
            <a:r>
              <a:rPr lang="en-GB" dirty="0"/>
              <a:t>The plans above will be reviewed at the end of November, and sooner if particular issues are identified. </a:t>
            </a:r>
            <a:endParaRPr lang="en-GB" dirty="0">
              <a:ea typeface="Calibri"/>
              <a:cs typeface="Calibri"/>
            </a:endParaRPr>
          </a:p>
          <a:p>
            <a:r>
              <a:rPr lang="en-GB" dirty="0"/>
              <a:t>Your feedback on what is working well, what is not working as we had hoped, and suggested solutions will be welcome from day 1.</a:t>
            </a:r>
            <a:endParaRPr lang="en-GB" dirty="0">
              <a:ea typeface="Calibri"/>
              <a:cs typeface="Calibri"/>
            </a:endParaRPr>
          </a:p>
          <a:p>
            <a:r>
              <a:rPr lang="en-GB" dirty="0"/>
              <a:t>A QR code and link to a Feedback Form will be shared on year group Teams, and with parents and carers, and a drop box will be placed at reception for those who like to do things old school!</a:t>
            </a:r>
            <a:endParaRPr lang="en-GB" dirty="0">
              <a:ea typeface="Calibri"/>
              <a:cs typeface="Calibri"/>
            </a:endParaRPr>
          </a:p>
          <a:p>
            <a:r>
              <a:rPr lang="en-GB" dirty="0"/>
              <a:t>Change can sometimes be a challenge. You can contact your Pastoral teacher, or any member of staff, if you need support at any time.</a:t>
            </a:r>
            <a:endParaRPr lang="en-GB" dirty="0">
              <a:ea typeface="Calibri"/>
              <a:cs typeface="Calibri"/>
            </a:endParaRPr>
          </a:p>
          <a:p>
            <a:r>
              <a:rPr lang="en-GB" dirty="0"/>
              <a:t>Prefects will also be on hand to offer day-to-day support and directions. You may well get lost at some point over the next few weeks, but we’ll all be lost together!</a:t>
            </a:r>
            <a:endParaRPr lang="en-GB" dirty="0">
              <a:ea typeface="Calibri"/>
              <a:cs typeface="Calibri"/>
            </a:endParaRPr>
          </a:p>
          <a:p>
            <a:endParaRPr lang="en-GB" b="1" dirty="0">
              <a:ea typeface="Calibri"/>
              <a:cs typeface="Calibri"/>
            </a:endParaRPr>
          </a:p>
        </p:txBody>
      </p:sp>
      <p:sp>
        <p:nvSpPr>
          <p:cNvPr id="4" name="Slide Number Placeholder 3">
            <a:extLst>
              <a:ext uri="{FF2B5EF4-FFF2-40B4-BE49-F238E27FC236}">
                <a16:creationId xmlns:a16="http://schemas.microsoft.com/office/drawing/2014/main" id="{78A692B7-0F26-1814-4942-887D1CD8AB4A}"/>
              </a:ext>
            </a:extLst>
          </p:cNvPr>
          <p:cNvSpPr>
            <a:spLocks noGrp="1"/>
          </p:cNvSpPr>
          <p:nvPr>
            <p:ph type="sldNum" sz="quarter" idx="5"/>
          </p:nvPr>
        </p:nvSpPr>
        <p:spPr/>
        <p:txBody>
          <a:bodyPr/>
          <a:lstStyle/>
          <a:p>
            <a:fld id="{AE28F090-41A5-49F0-B343-DCCE919CF38C}" type="slidenum">
              <a:t>32</a:t>
            </a:fld>
            <a:endParaRPr lang="en-GB"/>
          </a:p>
        </p:txBody>
      </p:sp>
    </p:spTree>
    <p:extLst>
      <p:ext uri="{BB962C8B-B14F-4D97-AF65-F5344CB8AC3E}">
        <p14:creationId xmlns:p14="http://schemas.microsoft.com/office/powerpoint/2010/main" val="15459175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F1300-76EB-C96F-5F21-0B03122453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C79DDC-DBE7-496E-1D0A-ECA7C2592B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8599D-6397-6E31-1DD1-D5171CBC3E04}"/>
              </a:ext>
            </a:extLst>
          </p:cNvPr>
          <p:cNvSpPr>
            <a:spLocks noGrp="1"/>
          </p:cNvSpPr>
          <p:nvPr>
            <p:ph type="body" idx="1"/>
          </p:nvPr>
        </p:nvSpPr>
        <p:spPr/>
        <p:txBody>
          <a:bodyPr/>
          <a:lstStyle/>
          <a:p>
            <a:r>
              <a:rPr lang="en-GB" b="1" dirty="0">
                <a:solidFill>
                  <a:srgbClr val="C00000"/>
                </a:solidFill>
              </a:rPr>
              <a:t>Review process</a:t>
            </a:r>
            <a:endParaRPr lang="en-GB" dirty="0">
              <a:solidFill>
                <a:srgbClr val="C00000"/>
              </a:solidFill>
            </a:endParaRPr>
          </a:p>
          <a:p>
            <a:r>
              <a:rPr lang="en-GB" dirty="0"/>
              <a:t>It will take time to iron out some of the details of how we use our new school.</a:t>
            </a:r>
            <a:endParaRPr lang="en-GB" dirty="0">
              <a:ea typeface="Calibri"/>
              <a:cs typeface="Calibri"/>
            </a:endParaRPr>
          </a:p>
          <a:p>
            <a:r>
              <a:rPr lang="en-GB" dirty="0"/>
              <a:t>The plans above will be reviewed at the end of November, and sooner if particular issues are identified. </a:t>
            </a:r>
            <a:endParaRPr lang="en-GB" dirty="0">
              <a:ea typeface="Calibri"/>
              <a:cs typeface="Calibri"/>
            </a:endParaRPr>
          </a:p>
          <a:p>
            <a:r>
              <a:rPr lang="en-GB" dirty="0"/>
              <a:t>Your feedback on what is working well, what is not working as we had hoped, and suggested solutions will be welcome from day 1.</a:t>
            </a:r>
            <a:endParaRPr lang="en-GB" dirty="0">
              <a:ea typeface="Calibri"/>
              <a:cs typeface="Calibri"/>
            </a:endParaRPr>
          </a:p>
          <a:p>
            <a:r>
              <a:rPr lang="en-GB" dirty="0"/>
              <a:t>A QR code and link to a Feedback Form will be shared on year group Teams, and with parents and carers, and a drop box will be placed at reception for those who like to do things old school!</a:t>
            </a:r>
            <a:endParaRPr lang="en-GB" dirty="0">
              <a:ea typeface="Calibri"/>
              <a:cs typeface="Calibri"/>
            </a:endParaRPr>
          </a:p>
          <a:p>
            <a:r>
              <a:rPr lang="en-GB" dirty="0"/>
              <a:t>Change can sometimes be a challenge. You can contact your Pastoral teacher, or any member of staff, if you need support at any time.</a:t>
            </a:r>
            <a:endParaRPr lang="en-GB" dirty="0">
              <a:ea typeface="Calibri"/>
              <a:cs typeface="Calibri"/>
            </a:endParaRPr>
          </a:p>
          <a:p>
            <a:r>
              <a:rPr lang="en-GB" dirty="0"/>
              <a:t>Prefects will also be on hand to offer day-to-day support and directions. You may well get lost at some point over the next few weeks, but we’ll all be lost together!</a:t>
            </a:r>
            <a:endParaRPr lang="en-GB" dirty="0">
              <a:ea typeface="Calibri"/>
              <a:cs typeface="Calibri"/>
            </a:endParaRPr>
          </a:p>
          <a:p>
            <a:endParaRPr lang="en-GB" b="1" dirty="0">
              <a:ea typeface="Calibri"/>
              <a:cs typeface="Calibri"/>
            </a:endParaRPr>
          </a:p>
        </p:txBody>
      </p:sp>
      <p:sp>
        <p:nvSpPr>
          <p:cNvPr id="4" name="Slide Number Placeholder 3">
            <a:extLst>
              <a:ext uri="{FF2B5EF4-FFF2-40B4-BE49-F238E27FC236}">
                <a16:creationId xmlns:a16="http://schemas.microsoft.com/office/drawing/2014/main" id="{4BDDCACC-B995-9E3A-2DCF-B06ABBCA9B09}"/>
              </a:ext>
            </a:extLst>
          </p:cNvPr>
          <p:cNvSpPr>
            <a:spLocks noGrp="1"/>
          </p:cNvSpPr>
          <p:nvPr>
            <p:ph type="sldNum" sz="quarter" idx="5"/>
          </p:nvPr>
        </p:nvSpPr>
        <p:spPr/>
        <p:txBody>
          <a:bodyPr/>
          <a:lstStyle/>
          <a:p>
            <a:fld id="{AE28F090-41A5-49F0-B343-DCCE919CF38C}" type="slidenum">
              <a:t>33</a:t>
            </a:fld>
            <a:endParaRPr lang="en-GB"/>
          </a:p>
        </p:txBody>
      </p:sp>
    </p:spTree>
    <p:extLst>
      <p:ext uri="{BB962C8B-B14F-4D97-AF65-F5344CB8AC3E}">
        <p14:creationId xmlns:p14="http://schemas.microsoft.com/office/powerpoint/2010/main" val="597468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GB"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21/11/2025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21/11/2025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GB"/>
              <a:t>Click to edit Master title style</a:t>
            </a:r>
            <a:endParaRPr lang="en-GB"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21/11/2025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p:txBody>
          <a:bodyPr/>
          <a:lstStyle/>
          <a:p>
            <a:fld id="{846CE7D5-CF57-46EF-B807-FDD0502418D4}" type="datetimeFigureOut">
              <a:rPr lang="en-GB" smtClean="0"/>
              <a:t>21/11/2025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GB"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Date Placeholder 6"/>
          <p:cNvSpPr>
            <a:spLocks noGrp="1"/>
          </p:cNvSpPr>
          <p:nvPr>
            <p:ph type="dt" sz="half" idx="10"/>
          </p:nvPr>
        </p:nvSpPr>
        <p:spPr/>
        <p:txBody>
          <a:bodyPr/>
          <a:lstStyle/>
          <a:p>
            <a:fld id="{846CE7D5-CF57-46EF-B807-FDD0502418D4}" type="datetimeFigureOut">
              <a:rPr lang="en-GB" smtClean="0"/>
              <a:t>21/11/2025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Date Placeholder 2"/>
          <p:cNvSpPr>
            <a:spLocks noGrp="1"/>
          </p:cNvSpPr>
          <p:nvPr>
            <p:ph type="dt" sz="half" idx="10"/>
          </p:nvPr>
        </p:nvSpPr>
        <p:spPr/>
        <p:txBody>
          <a:bodyPr/>
          <a:lstStyle/>
          <a:p>
            <a:fld id="{846CE7D5-CF57-46EF-B807-FDD0502418D4}" type="datetimeFigureOut">
              <a:rPr lang="en-GB" smtClean="0"/>
              <a:t>21/11/2025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21/11/2025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GB"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21/11/2025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GB"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GB"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21/11/2025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21/11/2025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GB"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21/11/2025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846CE7D5-CF57-46EF-B807-FDD0502418D4}" type="datetimeFigureOut">
              <a:rPr lang="en-GB" smtClean="0"/>
              <a:t>21/11/2025</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3.png"/><Relationship Id="rId7" Type="http://schemas.openxmlformats.org/officeDocument/2006/relationships/image" Target="../media/image5.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7.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9.sv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3.png"/><Relationship Id="rId7" Type="http://schemas.openxmlformats.org/officeDocument/2006/relationships/image" Target="../media/image15.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3.svg"/><Relationship Id="rId12"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9.svg"/><Relationship Id="rId5" Type="http://schemas.openxmlformats.org/officeDocument/2006/relationships/image" Target="../media/image15.svg"/><Relationship Id="rId10" Type="http://schemas.openxmlformats.org/officeDocument/2006/relationships/image" Target="../media/image18.png"/><Relationship Id="rId4" Type="http://schemas.openxmlformats.org/officeDocument/2006/relationships/image" Target="../media/image14.png"/><Relationship Id="rId9" Type="http://schemas.openxmlformats.org/officeDocument/2006/relationships/image" Target="../media/image17.sv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8.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61775F5A-87A8-26ED-B231-F778C0490F0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D37B754-772B-477B-16F2-EDA4E94FF694}"/>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DA3D0E5C-506A-904E-6A19-6C12A36A200C}"/>
              </a:ext>
            </a:extLst>
          </p:cNvPr>
          <p:cNvSpPr txBox="1"/>
          <p:nvPr/>
        </p:nvSpPr>
        <p:spPr>
          <a:xfrm>
            <a:off x="272569" y="243042"/>
            <a:ext cx="8662634" cy="640689"/>
          </a:xfrm>
          <a:prstGeom prst="rect">
            <a:avLst/>
          </a:prstGeom>
          <a:noFill/>
        </p:spPr>
        <p:txBody>
          <a:bodyPr wrap="square" lIns="51435" tIns="25718" rIns="51435" bIns="25718" anchor="t">
            <a:spAutoFit/>
          </a:bodyPr>
          <a:lstStyle/>
          <a:p>
            <a:endParaRPr lang="en-GB"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18E3CFB6-AD4F-AB37-0D64-5DF57C92A7D3}"/>
              </a:ext>
            </a:extLst>
          </p:cNvPr>
          <p:cNvPicPr>
            <a:picLocks noChangeAspect="1"/>
          </p:cNvPicPr>
          <p:nvPr/>
        </p:nvPicPr>
        <p:blipFill>
          <a:blip r:embed="rId2"/>
          <a:srcRect l="-848" t="12258" r="163" b="7969"/>
          <a:stretch>
            <a:fillRect/>
          </a:stretch>
        </p:blipFill>
        <p:spPr>
          <a:xfrm>
            <a:off x="7781620" y="234967"/>
            <a:ext cx="1156386" cy="1176634"/>
          </a:xfrm>
          <a:prstGeom prst="rect">
            <a:avLst/>
          </a:prstGeom>
        </p:spPr>
      </p:pic>
      <p:sp>
        <p:nvSpPr>
          <p:cNvPr id="4" name="TextBox 3">
            <a:extLst>
              <a:ext uri="{FF2B5EF4-FFF2-40B4-BE49-F238E27FC236}">
                <a16:creationId xmlns:a16="http://schemas.microsoft.com/office/drawing/2014/main" id="{477E562E-3704-52BF-C569-58E3F660B7C6}"/>
              </a:ext>
            </a:extLst>
          </p:cNvPr>
          <p:cNvSpPr txBox="1"/>
          <p:nvPr/>
        </p:nvSpPr>
        <p:spPr>
          <a:xfrm>
            <a:off x="2672072" y="2326446"/>
            <a:ext cx="3055435"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8000" dirty="0">
                <a:solidFill>
                  <a:srgbClr val="002060"/>
                </a:solidFill>
                <a:latin typeface="Calibri"/>
                <a:ea typeface="Calibri"/>
                <a:cs typeface="Calibri"/>
              </a:rPr>
              <a:t>Baffles</a:t>
            </a:r>
            <a:endParaRPr lang="en-GB" sz="8000">
              <a:solidFill>
                <a:srgbClr val="002060"/>
              </a:solidFill>
              <a:latin typeface="Aptos" panose="020B0004020202020204"/>
              <a:ea typeface="Calibri"/>
              <a:cs typeface="Calibri"/>
            </a:endParaRPr>
          </a:p>
        </p:txBody>
      </p:sp>
    </p:spTree>
    <p:extLst>
      <p:ext uri="{BB962C8B-B14F-4D97-AF65-F5344CB8AC3E}">
        <p14:creationId xmlns:p14="http://schemas.microsoft.com/office/powerpoint/2010/main" val="2643569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A2BAA38E-9960-DBC9-186F-7DA615987956}"/>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283E5440-8490-DB33-F4D0-FA80FE22A55C}"/>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C80EF914-507F-B59F-99E5-3570511DC619}"/>
              </a:ext>
            </a:extLst>
          </p:cNvPr>
          <p:cNvSpPr txBox="1"/>
          <p:nvPr/>
        </p:nvSpPr>
        <p:spPr>
          <a:xfrm>
            <a:off x="272569" y="243042"/>
            <a:ext cx="8662634" cy="640689"/>
          </a:xfrm>
          <a:prstGeom prst="rect">
            <a:avLst/>
          </a:prstGeom>
          <a:noFill/>
        </p:spPr>
        <p:txBody>
          <a:bodyPr wrap="square" lIns="51435" tIns="25718" rIns="51435" bIns="25718" anchor="t">
            <a:spAutoFit/>
          </a:bodyPr>
          <a:lstStyle/>
          <a:p>
            <a:endParaRPr lang="en-GB"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3F573DFF-83F9-6E7B-4DF7-321F791CE1C5}"/>
              </a:ext>
            </a:extLst>
          </p:cNvPr>
          <p:cNvPicPr>
            <a:picLocks noChangeAspect="1"/>
          </p:cNvPicPr>
          <p:nvPr/>
        </p:nvPicPr>
        <p:blipFill>
          <a:blip r:embed="rId2"/>
          <a:srcRect l="-848" t="12258" r="163" b="7969"/>
          <a:stretch>
            <a:fillRect/>
          </a:stretch>
        </p:blipFill>
        <p:spPr>
          <a:xfrm>
            <a:off x="7781620" y="234967"/>
            <a:ext cx="1156386" cy="1176634"/>
          </a:xfrm>
          <a:prstGeom prst="rect">
            <a:avLst/>
          </a:prstGeom>
        </p:spPr>
      </p:pic>
      <p:pic>
        <p:nvPicPr>
          <p:cNvPr id="3" name="Picture 2">
            <a:extLst>
              <a:ext uri="{FF2B5EF4-FFF2-40B4-BE49-F238E27FC236}">
                <a16:creationId xmlns:a16="http://schemas.microsoft.com/office/drawing/2014/main" id="{5D428752-9B4A-0BF7-703B-F0A36D0A9501}"/>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554742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118CCD6A-ABEE-88CF-AA34-86B6966DE1F4}"/>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07D99EF2-B0DF-CCAE-108E-EB9D2410606E}"/>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ADF155AD-CC85-4694-FD71-6CF73199D4F9}"/>
              </a:ext>
            </a:extLst>
          </p:cNvPr>
          <p:cNvSpPr txBox="1"/>
          <p:nvPr/>
        </p:nvSpPr>
        <p:spPr>
          <a:xfrm>
            <a:off x="272569" y="243042"/>
            <a:ext cx="8662634" cy="6765443"/>
          </a:xfrm>
          <a:prstGeom prst="rect">
            <a:avLst/>
          </a:prstGeom>
          <a:noFill/>
        </p:spPr>
        <p:txBody>
          <a:bodyPr wrap="square" lIns="51435" tIns="25718" rIns="51435" bIns="25718" anchor="t">
            <a:spAutoFit/>
          </a:bodyPr>
          <a:lstStyle/>
          <a:p>
            <a:r>
              <a:rPr lang="en-GB" b="1" dirty="0">
                <a:solidFill>
                  <a:srgbClr val="C00000"/>
                </a:solidFill>
                <a:latin typeface="Calibri"/>
                <a:ea typeface="Calibri"/>
                <a:cs typeface="Calibri"/>
              </a:rPr>
              <a:t>Assembly 21.11.25</a:t>
            </a:r>
            <a:endParaRPr lang="en-GB" sz="1800" b="1" dirty="0">
              <a:solidFill>
                <a:srgbClr val="C00000"/>
              </a:solidFill>
              <a:latin typeface="Calibri" panose="020F0502020204030204" pitchFamily="34" charset="0"/>
              <a:cs typeface="Calibri" panose="020F0502020204030204" pitchFamily="34" charset="0"/>
            </a:endParaRPr>
          </a:p>
          <a:p>
            <a:endParaRPr lang="en-GB" sz="1800">
              <a:solidFill>
                <a:srgbClr val="002060"/>
              </a:solidFill>
              <a:latin typeface="Calibri" panose="020F0502020204030204" pitchFamily="34" charset="0"/>
              <a:cs typeface="Calibri" panose="020F0502020204030204" pitchFamily="34" charset="0"/>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pPr algn="ctr"/>
            <a:r>
              <a:rPr lang="en-GB" sz="4000" b="1" dirty="0">
                <a:solidFill>
                  <a:srgbClr val="002060"/>
                </a:solidFill>
                <a:latin typeface="Calibri"/>
                <a:ea typeface="Calibri"/>
                <a:cs typeface="Calibri"/>
              </a:rPr>
              <a:t>New School is now OUR school! </a:t>
            </a:r>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ctr"/>
            <a:endParaRPr lang="en-GB" sz="4000" b="1" dirty="0">
              <a:solidFill>
                <a:srgbClr val="002060"/>
              </a:solidFill>
              <a:latin typeface="Calibri"/>
              <a:ea typeface="Calibri"/>
              <a:cs typeface="Calibri"/>
            </a:endParaRPr>
          </a:p>
          <a:p>
            <a:pPr algn="ctr"/>
            <a:r>
              <a:rPr lang="en-GB" sz="4000" b="1" dirty="0">
                <a:solidFill>
                  <a:srgbClr val="002060"/>
                </a:solidFill>
                <a:latin typeface="Calibri"/>
                <a:ea typeface="Calibri"/>
                <a:cs typeface="Calibri"/>
              </a:rPr>
              <a:t>We all need to be very proud of what we have achieved.</a:t>
            </a:r>
            <a:endParaRPr lang="en-GB" sz="4000" b="1">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ctr"/>
            <a:endParaRPr lang="en-GB" sz="4000" b="1" dirty="0">
              <a:solidFill>
                <a:srgbClr val="002060"/>
              </a:solidFill>
              <a:latin typeface="Calibri"/>
              <a:ea typeface="Calibri"/>
              <a:cs typeface="Calibri"/>
            </a:endParaRPr>
          </a:p>
          <a:p>
            <a:pPr algn="ctr"/>
            <a:r>
              <a:rPr lang="en-GB" sz="4000" b="1" dirty="0">
                <a:solidFill>
                  <a:srgbClr val="002060"/>
                </a:solidFill>
                <a:latin typeface="Calibri"/>
                <a:ea typeface="Calibri"/>
                <a:cs typeface="Calibri"/>
              </a:rPr>
              <a:t>One Peebles in action.</a:t>
            </a:r>
            <a:endParaRPr lang="en-GB" sz="40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80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a:cs typeface="Calibri" panose="020F0502020204030204" pitchFamily="34" charset="0"/>
            </a:endParaRPr>
          </a:p>
          <a:p>
            <a:endParaRPr lang="en-GB" dirty="0">
              <a:solidFill>
                <a:srgbClr val="002060"/>
              </a:solidFill>
              <a:latin typeface="Calibri"/>
              <a:ea typeface="Calibri"/>
              <a:cs typeface="Calibri"/>
            </a:endParaRPr>
          </a:p>
          <a:p>
            <a:pPr algn="ctr"/>
            <a:r>
              <a:rPr lang="en-GB" sz="3200" dirty="0">
                <a:solidFill>
                  <a:srgbClr val="002060"/>
                </a:solidFill>
                <a:latin typeface="Calibri"/>
                <a:ea typeface="Calibri"/>
                <a:cs typeface="Calibri"/>
              </a:rPr>
              <a:t>Updates and expectations</a:t>
            </a:r>
            <a:endParaRPr lang="en-GB" sz="3200" dirty="0">
              <a:solidFill>
                <a:srgbClr val="002060"/>
              </a:solidFill>
              <a:latin typeface="Calibri" panose="020F0502020204030204" pitchFamily="34" charset="0"/>
              <a:ea typeface="Calibri"/>
              <a:cs typeface="Calibri" panose="020F0502020204030204" pitchFamily="34" charset="0"/>
            </a:endParaRPr>
          </a:p>
          <a:p>
            <a:endParaRPr lang="en-GB">
              <a:solidFill>
                <a:srgbClr val="002060"/>
              </a:solidFill>
              <a:latin typeface="Calibri" panose="020F0502020204030204" pitchFamily="34" charset="0"/>
              <a:ea typeface="Calibri"/>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48796CC0-F55A-E068-8163-D5AFC245DA44}"/>
              </a:ext>
            </a:extLst>
          </p:cNvPr>
          <p:cNvPicPr>
            <a:picLocks noChangeAspect="1"/>
          </p:cNvPicPr>
          <p:nvPr/>
        </p:nvPicPr>
        <p:blipFill>
          <a:blip r:embed="rId2"/>
          <a:srcRect l="-848" t="12258" r="163" b="7969"/>
          <a:stretch>
            <a:fillRect/>
          </a:stretch>
        </p:blipFill>
        <p:spPr>
          <a:xfrm>
            <a:off x="7781620" y="234967"/>
            <a:ext cx="1156386" cy="1176634"/>
          </a:xfrm>
          <a:prstGeom prst="rect">
            <a:avLst/>
          </a:prstGeom>
        </p:spPr>
      </p:pic>
    </p:spTree>
    <p:extLst>
      <p:ext uri="{BB962C8B-B14F-4D97-AF65-F5344CB8AC3E}">
        <p14:creationId xmlns:p14="http://schemas.microsoft.com/office/powerpoint/2010/main" val="92815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F1CDE66A-8153-2C86-D948-D12147AF0641}"/>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8621356F-7753-0B62-D14F-29587A952EE7}"/>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21C91CC-D02A-C0C7-D0A2-4A952B8C8A56}"/>
              </a:ext>
            </a:extLst>
          </p:cNvPr>
          <p:cNvSpPr txBox="1"/>
          <p:nvPr/>
        </p:nvSpPr>
        <p:spPr>
          <a:xfrm>
            <a:off x="272569" y="301657"/>
            <a:ext cx="8674357" cy="5626670"/>
          </a:xfrm>
          <a:prstGeom prst="rect">
            <a:avLst/>
          </a:prstGeom>
          <a:noFill/>
        </p:spPr>
        <p:txBody>
          <a:bodyPr wrap="square" lIns="51435" tIns="25718" rIns="51435" bIns="25718" anchor="t">
            <a:spAutoFit/>
          </a:bodyPr>
          <a:lstStyle/>
          <a:p>
            <a:endParaRPr lang="en-GB" sz="1800" b="1" dirty="0">
              <a:solidFill>
                <a:srgbClr val="C00000"/>
              </a:solidFill>
              <a:latin typeface="Calibri" panose="020F0502020204030204" pitchFamily="34" charset="0"/>
              <a:ea typeface="Calibri"/>
              <a:cs typeface="Calibri" panose="020F0502020204030204" pitchFamily="34" charset="0"/>
            </a:endParaRPr>
          </a:p>
          <a:p>
            <a:endParaRPr lang="en-GB" sz="1800">
              <a:solidFill>
                <a:srgbClr val="002060"/>
              </a:solidFill>
              <a:latin typeface="Calibri" panose="020F0502020204030204" pitchFamily="34" charset="0"/>
              <a:cs typeface="Calibri" panose="020F0502020204030204" pitchFamily="34" charset="0"/>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pPr algn="ctr"/>
            <a:r>
              <a:rPr lang="en-GB" sz="4800" b="1" i="1" dirty="0">
                <a:solidFill>
                  <a:srgbClr val="002060"/>
                </a:solidFill>
                <a:latin typeface="Aptos"/>
                <a:ea typeface="Calibri"/>
                <a:cs typeface="Calibri"/>
              </a:rPr>
              <a:t>One Peebles</a:t>
            </a:r>
            <a:r>
              <a:rPr lang="en-GB" sz="4800" i="1" dirty="0">
                <a:solidFill>
                  <a:srgbClr val="002060"/>
                </a:solidFill>
                <a:latin typeface="Aptos"/>
                <a:ea typeface="Calibri"/>
                <a:cs typeface="Calibri"/>
              </a:rPr>
              <a:t>: our </a:t>
            </a:r>
            <a:r>
              <a:rPr lang="en-GB" sz="4800" b="1" i="1" dirty="0">
                <a:solidFill>
                  <a:srgbClr val="002060"/>
                </a:solidFill>
                <a:latin typeface="Aptos"/>
                <a:ea typeface="Calibri"/>
                <a:cs typeface="Calibri"/>
              </a:rPr>
              <a:t>community </a:t>
            </a:r>
            <a:r>
              <a:rPr lang="en-GB" sz="4800" i="1" dirty="0">
                <a:solidFill>
                  <a:srgbClr val="002060"/>
                </a:solidFill>
                <a:latin typeface="Aptos"/>
                <a:ea typeface="Calibri"/>
                <a:cs typeface="Calibri"/>
              </a:rPr>
              <a:t>where we </a:t>
            </a:r>
            <a:r>
              <a:rPr lang="en-GB" sz="4800" b="1" i="1" dirty="0">
                <a:solidFill>
                  <a:srgbClr val="002060"/>
                </a:solidFill>
                <a:latin typeface="Aptos"/>
                <a:ea typeface="Calibri"/>
                <a:cs typeface="Calibri"/>
              </a:rPr>
              <a:t>belong</a:t>
            </a:r>
            <a:r>
              <a:rPr lang="en-GB" sz="4800" i="1" dirty="0">
                <a:solidFill>
                  <a:srgbClr val="002060"/>
                </a:solidFill>
                <a:latin typeface="Aptos"/>
                <a:ea typeface="Calibri"/>
                <a:cs typeface="Calibri"/>
              </a:rPr>
              <a:t>, </a:t>
            </a:r>
            <a:r>
              <a:rPr lang="en-GB" sz="4800" b="1" i="1" dirty="0">
                <a:solidFill>
                  <a:srgbClr val="002060"/>
                </a:solidFill>
                <a:latin typeface="Aptos"/>
                <a:ea typeface="Calibri"/>
                <a:cs typeface="Calibri"/>
              </a:rPr>
              <a:t>grow </a:t>
            </a:r>
            <a:r>
              <a:rPr lang="en-GB" sz="4800" i="1" dirty="0">
                <a:solidFill>
                  <a:srgbClr val="002060"/>
                </a:solidFill>
                <a:latin typeface="Aptos"/>
                <a:ea typeface="Calibri"/>
                <a:cs typeface="Calibri"/>
              </a:rPr>
              <a:t>and </a:t>
            </a:r>
            <a:r>
              <a:rPr lang="en-GB" sz="4800" b="1" i="1" dirty="0">
                <a:solidFill>
                  <a:srgbClr val="002060"/>
                </a:solidFill>
                <a:latin typeface="Aptos"/>
                <a:ea typeface="Calibri"/>
                <a:cs typeface="Calibri"/>
              </a:rPr>
              <a:t>achieve</a:t>
            </a:r>
            <a:r>
              <a:rPr lang="en-GB" sz="4800" i="1" dirty="0">
                <a:solidFill>
                  <a:srgbClr val="002060"/>
                </a:solidFill>
                <a:latin typeface="Aptos"/>
                <a:ea typeface="Calibri"/>
                <a:cs typeface="Calibri"/>
              </a:rPr>
              <a:t>.</a:t>
            </a:r>
            <a:endParaRPr lang="en-GB" sz="4800" dirty="0">
              <a:solidFill>
                <a:srgbClr val="002060"/>
              </a:solidFill>
              <a:latin typeface="Aptos"/>
              <a:ea typeface="Calibri"/>
              <a:cs typeface="Calibri"/>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endParaRPr lang="en-GB">
              <a:solidFill>
                <a:srgbClr val="002060"/>
              </a:solidFill>
              <a:latin typeface="Calibri" panose="020F0502020204030204" pitchFamily="34" charset="0"/>
              <a:ea typeface="Calibri"/>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3B61BCCA-5455-D660-ABF5-D61DEDC07CDF}"/>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4099443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1FC49B2E-87C0-DA0A-76AC-A09FD55CB1F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F1B0BD4-7B59-F3D5-6D7E-8AA7A39F66F7}"/>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C61D1AED-E83A-EB07-B585-8F34000D02D7}"/>
              </a:ext>
            </a:extLst>
          </p:cNvPr>
          <p:cNvSpPr txBox="1"/>
          <p:nvPr/>
        </p:nvSpPr>
        <p:spPr>
          <a:xfrm>
            <a:off x="134302" y="594734"/>
            <a:ext cx="8799616" cy="5132240"/>
          </a:xfrm>
          <a:prstGeom prst="rect">
            <a:avLst/>
          </a:prstGeom>
          <a:noFill/>
        </p:spPr>
        <p:txBody>
          <a:bodyPr wrap="square" lIns="51435" tIns="25718" rIns="51435" bIns="25718" anchor="t">
            <a:spAutoFit/>
          </a:bodyPr>
          <a:lstStyle/>
          <a:p>
            <a:r>
              <a:rPr lang="en-GB" sz="3200" b="1" dirty="0">
                <a:solidFill>
                  <a:srgbClr val="002060"/>
                </a:solidFill>
                <a:latin typeface="Aptos"/>
                <a:ea typeface="Calibri"/>
                <a:cs typeface="Calibri"/>
              </a:rPr>
              <a:t>Contribute – even more!</a:t>
            </a:r>
            <a:endParaRPr lang="en-US" sz="3200" dirty="0">
              <a:solidFill>
                <a:srgbClr val="000000"/>
              </a:solidFill>
              <a:latin typeface="Aptos"/>
              <a:ea typeface="Calibri"/>
              <a:cs typeface="Calibri"/>
            </a:endParaRPr>
          </a:p>
          <a:p>
            <a:pPr marL="428625" indent="-428625">
              <a:buFont typeface="Arial,Sans-Serif"/>
              <a:buChar char="•"/>
            </a:pPr>
            <a:r>
              <a:rPr lang="en-GB" sz="3200" dirty="0">
                <a:solidFill>
                  <a:srgbClr val="002060"/>
                </a:solidFill>
                <a:latin typeface="Aptos"/>
                <a:ea typeface="Calibri"/>
                <a:cs typeface="Calibri"/>
              </a:rPr>
              <a:t>Do you add value to our school community?</a:t>
            </a:r>
            <a:endParaRPr lang="en-US" sz="3200" dirty="0">
              <a:solidFill>
                <a:srgbClr val="000000"/>
              </a:solidFill>
              <a:latin typeface="Aptos"/>
              <a:ea typeface="Calibri" panose="020F0502020204030204" pitchFamily="34" charset="0"/>
              <a:cs typeface="Calibri" panose="020F0502020204030204" pitchFamily="34" charset="0"/>
            </a:endParaRPr>
          </a:p>
          <a:p>
            <a:endParaRPr lang="en-GB" sz="3200" dirty="0">
              <a:solidFill>
                <a:srgbClr val="000000"/>
              </a:solidFill>
              <a:latin typeface="Calibri"/>
              <a:ea typeface="Calibri"/>
              <a:cs typeface="Calibri"/>
            </a:endParaRPr>
          </a:p>
          <a:p>
            <a:r>
              <a:rPr lang="en-GB" sz="3200" b="1" dirty="0">
                <a:solidFill>
                  <a:srgbClr val="002060"/>
                </a:solidFill>
                <a:latin typeface="Aptos"/>
                <a:ea typeface="Calibri"/>
                <a:cs typeface="Calibri"/>
              </a:rPr>
              <a:t>Work hard – even more!</a:t>
            </a:r>
            <a:endParaRPr lang="en-US" sz="3200" dirty="0">
              <a:solidFill>
                <a:srgbClr val="000000"/>
              </a:solidFill>
              <a:latin typeface="Aptos"/>
              <a:ea typeface="Calibri"/>
              <a:cs typeface="Calibri"/>
            </a:endParaRPr>
          </a:p>
          <a:p>
            <a:pPr marL="428625" indent="-428625">
              <a:buFont typeface="Arial,Sans-Serif"/>
              <a:buChar char="•"/>
            </a:pPr>
            <a:r>
              <a:rPr lang="en-GB" sz="3200" dirty="0">
                <a:solidFill>
                  <a:srgbClr val="002060"/>
                </a:solidFill>
                <a:latin typeface="Aptos"/>
                <a:ea typeface="Calibri"/>
                <a:cs typeface="Calibri"/>
              </a:rPr>
              <a:t>Do you work the hardest on the things that make the biggest difference?</a:t>
            </a:r>
            <a:endParaRPr lang="en-US" sz="3200" dirty="0">
              <a:solidFill>
                <a:srgbClr val="000000"/>
              </a:solidFill>
              <a:latin typeface="Aptos"/>
              <a:ea typeface="Calibri" panose="020F0502020204030204" pitchFamily="34" charset="0"/>
              <a:cs typeface="Calibri" panose="020F0502020204030204" pitchFamily="34" charset="0"/>
            </a:endParaRPr>
          </a:p>
          <a:p>
            <a:pPr marL="428625" indent="-428625">
              <a:buFont typeface="Arial,Sans-Serif"/>
              <a:buChar char="•"/>
            </a:pPr>
            <a:endParaRPr lang="en-GB" sz="3200" dirty="0">
              <a:solidFill>
                <a:srgbClr val="000000"/>
              </a:solidFill>
              <a:latin typeface="Aptos"/>
              <a:ea typeface="Calibri"/>
              <a:cs typeface="Calibri"/>
            </a:endParaRPr>
          </a:p>
          <a:p>
            <a:r>
              <a:rPr lang="en-GB" sz="3200" b="1" dirty="0">
                <a:solidFill>
                  <a:srgbClr val="002060"/>
                </a:solidFill>
                <a:latin typeface="Aptos"/>
                <a:ea typeface="Calibri"/>
                <a:cs typeface="Calibri"/>
              </a:rPr>
              <a:t>Show kindness – even more!</a:t>
            </a:r>
            <a:endParaRPr lang="en-US" sz="3200" dirty="0">
              <a:solidFill>
                <a:srgbClr val="000000"/>
              </a:solidFill>
              <a:latin typeface="Aptos"/>
              <a:ea typeface="Calibri"/>
              <a:cs typeface="Calibri"/>
            </a:endParaRPr>
          </a:p>
          <a:p>
            <a:pPr marL="428625" indent="-428625">
              <a:buFont typeface="Arial,Sans-Serif"/>
              <a:buChar char="•"/>
            </a:pPr>
            <a:r>
              <a:rPr lang="en-GB" sz="3200" dirty="0">
                <a:solidFill>
                  <a:srgbClr val="002060"/>
                </a:solidFill>
                <a:latin typeface="Aptos"/>
                <a:ea typeface="Calibri"/>
                <a:cs typeface="Calibri"/>
              </a:rPr>
              <a:t>Have you noticed when someone might need support and tried to help?</a:t>
            </a:r>
            <a:endParaRPr lang="en-US" sz="3200" dirty="0">
              <a:solidFill>
                <a:srgbClr val="000000"/>
              </a:solidFill>
              <a:latin typeface="Aptos"/>
              <a:ea typeface="Calibri"/>
              <a:cs typeface="Calibri"/>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636BCB95-992C-88E2-8028-35769623A9A8}"/>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2180434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16395B53-E2A0-0E17-C2A7-08394C3CD18B}"/>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4EA5739-25E6-BADA-401B-DAEA86BEAACC}"/>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639D09FB-5038-4A6E-F8CB-E466A29C9AA5}"/>
              </a:ext>
            </a:extLst>
          </p:cNvPr>
          <p:cNvSpPr txBox="1"/>
          <p:nvPr/>
        </p:nvSpPr>
        <p:spPr>
          <a:xfrm>
            <a:off x="157748" y="301657"/>
            <a:ext cx="8799616" cy="5963237"/>
          </a:xfrm>
          <a:prstGeom prst="rect">
            <a:avLst/>
          </a:prstGeom>
          <a:noFill/>
        </p:spPr>
        <p:txBody>
          <a:bodyPr wrap="square" lIns="51435" tIns="25718" rIns="51435" bIns="25718" anchor="t">
            <a:spAutoFit/>
          </a:bodyPr>
          <a:lstStyle/>
          <a:p>
            <a:r>
              <a:rPr lang="en-GB" sz="5400" b="1" dirty="0">
                <a:solidFill>
                  <a:srgbClr val="C00000"/>
                </a:solidFill>
                <a:latin typeface="Calibri"/>
                <a:ea typeface="Calibri"/>
                <a:cs typeface="Calibri"/>
              </a:rPr>
              <a:t>Thank you for...</a:t>
            </a:r>
            <a:endParaRPr lang="en-US" sz="5400" dirty="0"/>
          </a:p>
          <a:p>
            <a:endParaRPr lang="en-GB" sz="3200" b="1" dirty="0">
              <a:solidFill>
                <a:srgbClr val="C0000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Adapting so well to our new building</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Being calm and courteous in almost all cases</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Working with us as we find the best ways to do things</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8BA7339B-B4F5-A1F7-5314-E7D3737E44E8}"/>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164711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18E19CA7-6A36-5A10-0D50-1A484A2697C1}"/>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DA5A7E9-572B-50C8-224A-A6640FE5F813}"/>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0E5A0DD3-618A-3511-BB1E-8272A681A6D9}"/>
              </a:ext>
            </a:extLst>
          </p:cNvPr>
          <p:cNvSpPr txBox="1"/>
          <p:nvPr/>
        </p:nvSpPr>
        <p:spPr>
          <a:xfrm>
            <a:off x="157748" y="301657"/>
            <a:ext cx="8799616" cy="6455679"/>
          </a:xfrm>
          <a:prstGeom prst="rect">
            <a:avLst/>
          </a:prstGeom>
          <a:noFill/>
        </p:spPr>
        <p:txBody>
          <a:bodyPr wrap="square" lIns="51435" tIns="25718" rIns="51435" bIns="25718" anchor="t">
            <a:spAutoFit/>
          </a:bodyPr>
          <a:lstStyle/>
          <a:p>
            <a:r>
              <a:rPr lang="en-GB" sz="5400" b="1" dirty="0">
                <a:solidFill>
                  <a:srgbClr val="C00000"/>
                </a:solidFill>
                <a:latin typeface="Calibri"/>
                <a:ea typeface="Calibri"/>
                <a:cs typeface="Calibri"/>
              </a:rPr>
              <a:t>Reminders...</a:t>
            </a:r>
            <a:endParaRPr lang="en-GB" sz="5400" b="1">
              <a:solidFill>
                <a:srgbClr val="C00000"/>
              </a:solidFill>
              <a:latin typeface="Calibri" panose="020F0502020204030204" pitchFamily="34" charset="0"/>
              <a:ea typeface="Calibri"/>
              <a:cs typeface="Calibri" panose="020F0502020204030204" pitchFamily="34" charset="0"/>
            </a:endParaRPr>
          </a:p>
          <a:p>
            <a:r>
              <a:rPr lang="en-GB" sz="3200" b="1" dirty="0">
                <a:solidFill>
                  <a:srgbClr val="C00000"/>
                </a:solidFill>
                <a:latin typeface="Calibri"/>
                <a:ea typeface="Calibri"/>
                <a:cs typeface="Calibri"/>
              </a:rPr>
              <a:t>Movement round school</a:t>
            </a:r>
            <a:endParaRPr lang="en-GB" sz="3200" b="1">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Remember to </a:t>
            </a:r>
            <a:r>
              <a:rPr lang="en-GB" sz="3600" b="1" dirty="0">
                <a:solidFill>
                  <a:srgbClr val="C00000"/>
                </a:solidFill>
                <a:latin typeface="Calibri"/>
                <a:ea typeface="Calibri"/>
                <a:cs typeface="Calibri"/>
              </a:rPr>
              <a:t>keep left</a:t>
            </a:r>
            <a:r>
              <a:rPr lang="en-GB" sz="3600" dirty="0">
                <a:solidFill>
                  <a:srgbClr val="002060"/>
                </a:solidFill>
                <a:latin typeface="Calibri"/>
                <a:ea typeface="Calibri"/>
                <a:cs typeface="Calibri"/>
              </a:rPr>
              <a:t>, especially on stairs</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r>
              <a:rPr lang="en-GB" sz="3600" dirty="0">
                <a:solidFill>
                  <a:srgbClr val="002060"/>
                </a:solidFill>
                <a:latin typeface="Calibri"/>
                <a:ea typeface="Calibri"/>
                <a:cs typeface="Calibri"/>
              </a:rPr>
              <a:t>Move calmly and quietly –  </a:t>
            </a:r>
            <a:r>
              <a:rPr lang="en-GB" sz="3600" b="1" dirty="0">
                <a:solidFill>
                  <a:srgbClr val="C00000"/>
                </a:solidFill>
                <a:latin typeface="Calibri"/>
                <a:ea typeface="Calibri"/>
                <a:cs typeface="Calibri"/>
              </a:rPr>
              <a:t>Show consideration to those in double periods</a:t>
            </a:r>
            <a:endParaRPr lang="en-GB" sz="36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r>
              <a:rPr lang="en-GB" sz="3600" dirty="0">
                <a:solidFill>
                  <a:srgbClr val="002060"/>
                </a:solidFill>
                <a:latin typeface="Calibri"/>
                <a:ea typeface="Calibri"/>
                <a:cs typeface="Calibri"/>
              </a:rPr>
              <a:t>Use 4 main staircases to move between floors</a:t>
            </a:r>
          </a:p>
          <a:p>
            <a:pPr marL="457200" indent="-457200">
              <a:buFont typeface="Wingdings"/>
              <a:buChar char="ü"/>
            </a:pPr>
            <a:r>
              <a:rPr lang="en-GB" sz="3600" dirty="0">
                <a:solidFill>
                  <a:srgbClr val="002060"/>
                </a:solidFill>
                <a:latin typeface="Calibri"/>
                <a:ea typeface="Calibri"/>
                <a:cs typeface="Calibri"/>
              </a:rPr>
              <a:t>Avoid Amphitheatre steps – </a:t>
            </a:r>
            <a:r>
              <a:rPr lang="en-GB" sz="3600" b="1" dirty="0">
                <a:solidFill>
                  <a:srgbClr val="C00000"/>
                </a:solidFill>
                <a:latin typeface="Calibri"/>
                <a:ea typeface="Calibri"/>
                <a:cs typeface="Calibri"/>
              </a:rPr>
              <a:t>safety concern</a:t>
            </a:r>
            <a:endParaRPr lang="en-GB" sz="36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r>
              <a:rPr lang="en-GB" sz="3600" dirty="0">
                <a:solidFill>
                  <a:srgbClr val="002060"/>
                </a:solidFill>
                <a:latin typeface="Calibri"/>
                <a:ea typeface="Calibri"/>
                <a:cs typeface="Calibri"/>
              </a:rPr>
              <a:t>At break, lunch and end of day, </a:t>
            </a:r>
            <a:r>
              <a:rPr lang="en-GB" sz="3600" b="1" dirty="0">
                <a:solidFill>
                  <a:srgbClr val="C00000"/>
                </a:solidFill>
                <a:latin typeface="Calibri"/>
                <a:ea typeface="Calibri"/>
                <a:cs typeface="Calibri"/>
              </a:rPr>
              <a:t>use external doors to leave the building</a:t>
            </a:r>
            <a:endParaRPr lang="en-GB" sz="3600" b="1">
              <a:solidFill>
                <a:srgbClr val="C0000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5CD949CC-C102-81C0-64D3-86FD92841540}"/>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3200058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43DB3471-188C-1D8A-DDD7-DFBF3DBD952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A6D82263-C642-033B-5AD6-1C655B5F6918}"/>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317643BA-CE6D-6675-D478-FAB16C11D6B8}"/>
              </a:ext>
            </a:extLst>
          </p:cNvPr>
          <p:cNvSpPr txBox="1"/>
          <p:nvPr/>
        </p:nvSpPr>
        <p:spPr>
          <a:xfrm>
            <a:off x="157748" y="301657"/>
            <a:ext cx="8799616" cy="5745805"/>
          </a:xfrm>
          <a:prstGeom prst="rect">
            <a:avLst/>
          </a:prstGeom>
          <a:noFill/>
        </p:spPr>
        <p:txBody>
          <a:bodyPr wrap="square" lIns="51435" tIns="25718" rIns="51435" bIns="25718" anchor="t">
            <a:spAutoFit/>
          </a:bodyPr>
          <a:lstStyle/>
          <a:p>
            <a:r>
              <a:rPr lang="en-GB" sz="5400" b="1" dirty="0">
                <a:solidFill>
                  <a:srgbClr val="C00000"/>
                </a:solidFill>
                <a:latin typeface="Calibri"/>
                <a:ea typeface="Calibri"/>
                <a:cs typeface="Calibri"/>
              </a:rPr>
              <a:t>Reminders...</a:t>
            </a:r>
            <a:endParaRPr lang="en-GB" sz="5400" b="1">
              <a:solidFill>
                <a:srgbClr val="C00000"/>
              </a:solidFill>
              <a:latin typeface="Calibri" panose="020F0502020204030204" pitchFamily="34" charset="0"/>
              <a:ea typeface="Calibri"/>
              <a:cs typeface="Calibri" panose="020F0502020204030204" pitchFamily="34" charset="0"/>
            </a:endParaRPr>
          </a:p>
          <a:p>
            <a:r>
              <a:rPr lang="en-GB" sz="3200" b="1" dirty="0">
                <a:solidFill>
                  <a:srgbClr val="C00000"/>
                </a:solidFill>
                <a:latin typeface="Calibri"/>
                <a:ea typeface="Calibri"/>
                <a:cs typeface="Calibri"/>
              </a:rPr>
              <a:t>Movement round school</a:t>
            </a:r>
            <a:endParaRPr lang="en-GB" sz="3200" b="1">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a:ea typeface="Calibri"/>
              <a:cs typeface="Calibri"/>
            </a:endParaRPr>
          </a:p>
          <a:p>
            <a:pPr marL="457200" indent="-457200">
              <a:buFont typeface="Wingdings"/>
              <a:buChar char="ü"/>
            </a:pPr>
            <a:r>
              <a:rPr lang="en-GB" sz="3600" b="1" dirty="0">
                <a:solidFill>
                  <a:srgbClr val="C00000"/>
                </a:solidFill>
                <a:latin typeface="Calibri"/>
                <a:ea typeface="Calibri"/>
                <a:cs typeface="Calibri"/>
              </a:rPr>
              <a:t>Room 128 and Room 131 </a:t>
            </a:r>
          </a:p>
          <a:p>
            <a:pPr marL="457200" indent="-457200">
              <a:buFont typeface="Wingdings"/>
              <a:buChar char="ü"/>
            </a:pPr>
            <a:r>
              <a:rPr lang="en-GB" sz="3600" dirty="0">
                <a:solidFill>
                  <a:srgbClr val="002060"/>
                </a:solidFill>
                <a:latin typeface="Calibri"/>
                <a:ea typeface="Calibri"/>
                <a:cs typeface="Calibri"/>
              </a:rPr>
              <a:t>Thank you for not walking through during a period</a:t>
            </a:r>
          </a:p>
          <a:p>
            <a:pPr marL="457200" indent="-457200">
              <a:buFont typeface="Wingdings"/>
              <a:buChar char="ü"/>
            </a:pPr>
            <a:r>
              <a:rPr lang="en-GB" sz="3600" dirty="0">
                <a:solidFill>
                  <a:srgbClr val="002060"/>
                </a:solidFill>
                <a:latin typeface="Calibri"/>
                <a:ea typeface="Calibri"/>
                <a:cs typeface="Calibri"/>
              </a:rPr>
              <a:t>Thank you for not using the amphitheatre steps as room 128 is at the top of the amphitheatre and this is disruptive</a:t>
            </a:r>
          </a:p>
          <a:p>
            <a:pPr marL="457200" indent="-457200">
              <a:buFont typeface="Wingdings"/>
              <a:buChar char="ü"/>
            </a:pPr>
            <a:r>
              <a:rPr lang="en-GB" sz="3600" b="1" dirty="0">
                <a:solidFill>
                  <a:srgbClr val="002060"/>
                </a:solidFill>
                <a:latin typeface="Calibri"/>
                <a:ea typeface="Calibri"/>
                <a:cs typeface="Calibri"/>
              </a:rPr>
              <a:t>Out of class slips and no phones</a:t>
            </a:r>
          </a:p>
        </p:txBody>
      </p:sp>
      <p:pic>
        <p:nvPicPr>
          <p:cNvPr id="3" name="Picture 2">
            <a:extLst>
              <a:ext uri="{FF2B5EF4-FFF2-40B4-BE49-F238E27FC236}">
                <a16:creationId xmlns:a16="http://schemas.microsoft.com/office/drawing/2014/main" id="{429385DE-7421-371C-D947-DC9120A3959C}"/>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3139563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8C51FF59-0BBA-4079-FF05-ECD412DC407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421AC691-9988-236E-4C80-0B7E83032233}"/>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pic>
        <p:nvPicPr>
          <p:cNvPr id="27" name="Picture 26" descr="A map of a building&#10;&#10;AI-generated content may be incorrect.">
            <a:extLst>
              <a:ext uri="{FF2B5EF4-FFF2-40B4-BE49-F238E27FC236}">
                <a16:creationId xmlns:a16="http://schemas.microsoft.com/office/drawing/2014/main" id="{D9292DB0-94E4-9071-0B24-BAAB6406DFD9}"/>
              </a:ext>
            </a:extLst>
          </p:cNvPr>
          <p:cNvPicPr>
            <a:picLocks noChangeAspect="1"/>
          </p:cNvPicPr>
          <p:nvPr/>
        </p:nvPicPr>
        <p:blipFill>
          <a:blip r:embed="rId3"/>
          <a:stretch>
            <a:fillRect/>
          </a:stretch>
        </p:blipFill>
        <p:spPr>
          <a:xfrm>
            <a:off x="0" y="1345165"/>
            <a:ext cx="9144000" cy="4829029"/>
          </a:xfrm>
          <a:prstGeom prst="rect">
            <a:avLst/>
          </a:prstGeom>
        </p:spPr>
      </p:pic>
      <p:sp>
        <p:nvSpPr>
          <p:cNvPr id="28" name="TextBox 27">
            <a:extLst>
              <a:ext uri="{FF2B5EF4-FFF2-40B4-BE49-F238E27FC236}">
                <a16:creationId xmlns:a16="http://schemas.microsoft.com/office/drawing/2014/main" id="{537A5EEF-5CA8-D1DC-C95F-1C9E042F38DA}"/>
              </a:ext>
            </a:extLst>
          </p:cNvPr>
          <p:cNvSpPr txBox="1"/>
          <p:nvPr/>
        </p:nvSpPr>
        <p:spPr>
          <a:xfrm>
            <a:off x="129396" y="196655"/>
            <a:ext cx="7400794"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i="0" u="none" strike="noStrike" baseline="0" dirty="0">
                <a:solidFill>
                  <a:srgbClr val="C00000"/>
                </a:solidFill>
                <a:latin typeface="Calibri"/>
                <a:ea typeface="Calibri"/>
                <a:cs typeface="Calibri"/>
              </a:rPr>
              <a:t>Movement round school</a:t>
            </a:r>
            <a:r>
              <a:rPr lang="en-GB" sz="3200" b="1" dirty="0">
                <a:solidFill>
                  <a:srgbClr val="C00000"/>
                </a:solidFill>
                <a:latin typeface="Calibri"/>
                <a:ea typeface="Calibri"/>
                <a:cs typeface="Calibri"/>
              </a:rPr>
              <a:t> - staircases</a:t>
            </a:r>
            <a:endParaRPr lang="en-GB" dirty="0"/>
          </a:p>
          <a:p>
            <a:pPr algn="ctr"/>
            <a:endParaRPr lang="en-GB"/>
          </a:p>
        </p:txBody>
      </p:sp>
      <p:pic>
        <p:nvPicPr>
          <p:cNvPr id="30" name="Graphic 29" descr="Tick with solid fill">
            <a:extLst>
              <a:ext uri="{FF2B5EF4-FFF2-40B4-BE49-F238E27FC236}">
                <a16:creationId xmlns:a16="http://schemas.microsoft.com/office/drawing/2014/main" id="{B7D51D53-D14F-0DC2-A3BA-F7315E8CAD5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27518" y="5070894"/>
            <a:ext cx="914400" cy="914400"/>
          </a:xfrm>
          <a:prstGeom prst="rect">
            <a:avLst/>
          </a:prstGeom>
        </p:spPr>
      </p:pic>
      <p:pic>
        <p:nvPicPr>
          <p:cNvPr id="32" name="Graphic 31" descr="Tick with solid fill">
            <a:extLst>
              <a:ext uri="{FF2B5EF4-FFF2-40B4-BE49-F238E27FC236}">
                <a16:creationId xmlns:a16="http://schemas.microsoft.com/office/drawing/2014/main" id="{F472AE89-4385-970D-1458-6C1FBC037FA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4522" y="5050766"/>
            <a:ext cx="914400" cy="914400"/>
          </a:xfrm>
          <a:prstGeom prst="rect">
            <a:avLst/>
          </a:prstGeom>
        </p:spPr>
      </p:pic>
      <p:pic>
        <p:nvPicPr>
          <p:cNvPr id="34" name="Graphic 33" descr="Tick with solid fill">
            <a:extLst>
              <a:ext uri="{FF2B5EF4-FFF2-40B4-BE49-F238E27FC236}">
                <a16:creationId xmlns:a16="http://schemas.microsoft.com/office/drawing/2014/main" id="{B0B21B99-6134-6443-B3FC-51CFEE73EE9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64394" y="1350034"/>
            <a:ext cx="914400" cy="914400"/>
          </a:xfrm>
          <a:prstGeom prst="rect">
            <a:avLst/>
          </a:prstGeom>
        </p:spPr>
      </p:pic>
      <p:pic>
        <p:nvPicPr>
          <p:cNvPr id="36" name="Graphic 35" descr="Tick with solid fill">
            <a:extLst>
              <a:ext uri="{FF2B5EF4-FFF2-40B4-BE49-F238E27FC236}">
                <a16:creationId xmlns:a16="http://schemas.microsoft.com/office/drawing/2014/main" id="{348EBF2B-E5AD-97CA-D226-15B773942B5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24643" y="1502434"/>
            <a:ext cx="914400" cy="914400"/>
          </a:xfrm>
          <a:prstGeom prst="rect">
            <a:avLst/>
          </a:prstGeom>
        </p:spPr>
      </p:pic>
      <p:pic>
        <p:nvPicPr>
          <p:cNvPr id="37" name="Graphic 13" descr="No sign with solid fill">
            <a:extLst>
              <a:ext uri="{FF2B5EF4-FFF2-40B4-BE49-F238E27FC236}">
                <a16:creationId xmlns:a16="http://schemas.microsoft.com/office/drawing/2014/main" id="{20A2E4BA-F157-9407-8796-8480950DF1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420906" y="3770984"/>
            <a:ext cx="1279742" cy="1269304"/>
          </a:xfrm>
          <a:prstGeom prst="rect">
            <a:avLst/>
          </a:prstGeom>
        </p:spPr>
      </p:pic>
      <p:sp>
        <p:nvSpPr>
          <p:cNvPr id="40" name="TextBox 3">
            <a:extLst>
              <a:ext uri="{FF2B5EF4-FFF2-40B4-BE49-F238E27FC236}">
                <a16:creationId xmlns:a16="http://schemas.microsoft.com/office/drawing/2014/main" id="{5D545DBA-2019-11DA-72A6-0C9B7C8DD4F3}"/>
              </a:ext>
            </a:extLst>
          </p:cNvPr>
          <p:cNvSpPr txBox="1"/>
          <p:nvPr/>
        </p:nvSpPr>
        <p:spPr>
          <a:xfrm>
            <a:off x="2267806" y="6168766"/>
            <a:ext cx="4618653"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800" b="1" dirty="0"/>
              <a:t>Ground Floor</a:t>
            </a:r>
          </a:p>
        </p:txBody>
      </p:sp>
      <p:pic>
        <p:nvPicPr>
          <p:cNvPr id="3" name="Picture 2" descr="A logo of a family&#10;&#10;AI-generated content may be incorrect.">
            <a:extLst>
              <a:ext uri="{FF2B5EF4-FFF2-40B4-BE49-F238E27FC236}">
                <a16:creationId xmlns:a16="http://schemas.microsoft.com/office/drawing/2014/main" id="{D3914DD0-0199-AC2C-DCD1-CABBF32219E8}"/>
              </a:ext>
            </a:extLst>
          </p:cNvPr>
          <p:cNvPicPr>
            <a:picLocks noChangeAspect="1"/>
          </p:cNvPicPr>
          <p:nvPr/>
        </p:nvPicPr>
        <p:blipFill>
          <a:blip r:embed="rId8"/>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428172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A8A06C3D-84D7-DD5F-CF03-8CC5180B9D13}"/>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4E3E589-CF87-7765-1979-5D5AA33F764D}"/>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8D147381-1215-3294-DDA5-50AA82E14834}"/>
              </a:ext>
            </a:extLst>
          </p:cNvPr>
          <p:cNvSpPr txBox="1"/>
          <p:nvPr/>
        </p:nvSpPr>
        <p:spPr>
          <a:xfrm>
            <a:off x="157748" y="301657"/>
            <a:ext cx="8799616" cy="4516687"/>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Out of class</a:t>
            </a:r>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Minimise time out of class during lessons</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Minimise distance travelled</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Avoid passing by open classrooms if possible</a:t>
            </a: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277CB325-5C18-70A6-DF7C-1DD25DB5621E}"/>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667013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05B78B87-48A1-EAB4-AE09-059DBBE46A47}"/>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3AD97564-DC9D-F4BF-9BAA-0D06DF112D83}"/>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8B8A01EE-85DF-B022-04B1-B71F39CCEA05}"/>
              </a:ext>
            </a:extLst>
          </p:cNvPr>
          <p:cNvSpPr txBox="1"/>
          <p:nvPr/>
        </p:nvSpPr>
        <p:spPr>
          <a:xfrm>
            <a:off x="157748" y="301657"/>
            <a:ext cx="8799616" cy="8550547"/>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Social Areas</a:t>
            </a:r>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a:ea typeface="Calibri"/>
              <a:cs typeface="Calibri"/>
            </a:endParaRPr>
          </a:p>
          <a:p>
            <a:pPr marL="457200" indent="-457200">
              <a:buFont typeface="Wingdings"/>
              <a:buChar char="ü"/>
            </a:pPr>
            <a:r>
              <a:rPr lang="en-GB" sz="3600" b="1" dirty="0">
                <a:solidFill>
                  <a:srgbClr val="C00000"/>
                </a:solidFill>
                <a:latin typeface="Calibri"/>
                <a:ea typeface="Calibri"/>
                <a:cs typeface="Calibri"/>
              </a:rPr>
              <a:t>7</a:t>
            </a:r>
            <a:r>
              <a:rPr lang="en-GB" sz="3600" dirty="0">
                <a:solidFill>
                  <a:srgbClr val="002060"/>
                </a:solidFill>
                <a:latin typeface="Calibri"/>
                <a:ea typeface="Calibri"/>
                <a:cs typeface="Calibri"/>
              </a:rPr>
              <a:t> Social spaces on </a:t>
            </a:r>
            <a:r>
              <a:rPr lang="en-GB" sz="3600" b="1" dirty="0">
                <a:solidFill>
                  <a:srgbClr val="C00000"/>
                </a:solidFill>
                <a:latin typeface="Calibri"/>
                <a:ea typeface="Calibri"/>
                <a:cs typeface="Calibri"/>
              </a:rPr>
              <a:t>Ground Floor</a:t>
            </a:r>
            <a:endParaRPr lang="en-GB" b="1" dirty="0">
              <a:solidFill>
                <a:srgbClr val="C00000"/>
              </a:solidFill>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Stay in these spaces until 8.45am</a:t>
            </a: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Food and water allowed at break and lunch</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Tidy up behind you – leave no trace!</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pPr marL="571500" indent="-571500">
              <a:buFont typeface="Wingdings"/>
              <a:buChar char="ü"/>
            </a:pPr>
            <a:endParaRPr lang="en-GB" sz="3600" dirty="0">
              <a:solidFill>
                <a:srgbClr val="000000"/>
              </a:solidFill>
              <a:latin typeface="Tahoma"/>
              <a:ea typeface="Tahoma"/>
              <a:cs typeface="Tahoma"/>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5E7D134C-48B8-6106-AC93-7D45A2D5198F}"/>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723542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42508F5E-BF9D-E3F8-CA92-D58BE821678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E68D1AC-597B-7E66-1BF5-19E1E57D598F}"/>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61C03913-A9EB-D578-37F7-849F7EEECBD5}"/>
              </a:ext>
            </a:extLst>
          </p:cNvPr>
          <p:cNvSpPr txBox="1"/>
          <p:nvPr/>
        </p:nvSpPr>
        <p:spPr>
          <a:xfrm>
            <a:off x="272569" y="301657"/>
            <a:ext cx="8674357" cy="4611007"/>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Social Areas – Food and drink allowed</a:t>
            </a:r>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a:ea typeface="Calibri"/>
              <a:cs typeface="Calibri"/>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pPr marL="571500" indent="-571500">
              <a:buFont typeface="Wingdings"/>
              <a:buChar char="ü"/>
            </a:pPr>
            <a:endParaRPr lang="en-GB" sz="3600" dirty="0">
              <a:solidFill>
                <a:srgbClr val="000000"/>
              </a:solidFill>
              <a:latin typeface="Tahoma"/>
              <a:ea typeface="Tahoma"/>
              <a:cs typeface="Tahoma"/>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A map of a building&#10;&#10;AI-generated content may be incorrect.">
            <a:extLst>
              <a:ext uri="{FF2B5EF4-FFF2-40B4-BE49-F238E27FC236}">
                <a16:creationId xmlns:a16="http://schemas.microsoft.com/office/drawing/2014/main" id="{28D98E11-22EC-EF4C-9373-E44C56748083}"/>
              </a:ext>
            </a:extLst>
          </p:cNvPr>
          <p:cNvPicPr>
            <a:picLocks noChangeAspect="1"/>
          </p:cNvPicPr>
          <p:nvPr/>
        </p:nvPicPr>
        <p:blipFill>
          <a:blip r:embed="rId3"/>
          <a:stretch>
            <a:fillRect/>
          </a:stretch>
        </p:blipFill>
        <p:spPr>
          <a:xfrm>
            <a:off x="0" y="1345165"/>
            <a:ext cx="9144000" cy="4829029"/>
          </a:xfrm>
          <a:prstGeom prst="rect">
            <a:avLst/>
          </a:prstGeom>
        </p:spPr>
      </p:pic>
      <p:pic>
        <p:nvPicPr>
          <p:cNvPr id="11" name="Graphic 10" descr="Person eating with solid fill">
            <a:extLst>
              <a:ext uri="{FF2B5EF4-FFF2-40B4-BE49-F238E27FC236}">
                <a16:creationId xmlns:a16="http://schemas.microsoft.com/office/drawing/2014/main" id="{458E83DF-71FA-41F0-DDA2-0ED1EDFCAA5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07856" y="2957423"/>
            <a:ext cx="1230702" cy="1302588"/>
          </a:xfrm>
          <a:prstGeom prst="rect">
            <a:avLst/>
          </a:prstGeom>
        </p:spPr>
      </p:pic>
      <p:pic>
        <p:nvPicPr>
          <p:cNvPr id="12" name="Graphic 11" descr="Person eating with solid fill">
            <a:extLst>
              <a:ext uri="{FF2B5EF4-FFF2-40B4-BE49-F238E27FC236}">
                <a16:creationId xmlns:a16="http://schemas.microsoft.com/office/drawing/2014/main" id="{CECE8F20-F163-CFE3-58CA-9228AC07B42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71403" y="1850366"/>
            <a:ext cx="1230702" cy="1302588"/>
          </a:xfrm>
          <a:prstGeom prst="rect">
            <a:avLst/>
          </a:prstGeom>
        </p:spPr>
      </p:pic>
      <p:pic>
        <p:nvPicPr>
          <p:cNvPr id="13" name="Graphic 12" descr="Person eating with solid fill">
            <a:extLst>
              <a:ext uri="{FF2B5EF4-FFF2-40B4-BE49-F238E27FC236}">
                <a16:creationId xmlns:a16="http://schemas.microsoft.com/office/drawing/2014/main" id="{2C8681E2-BB76-9184-C036-EC324028418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05554" y="2957423"/>
            <a:ext cx="1230702" cy="1302588"/>
          </a:xfrm>
          <a:prstGeom prst="rect">
            <a:avLst/>
          </a:prstGeom>
        </p:spPr>
      </p:pic>
      <p:pic>
        <p:nvPicPr>
          <p:cNvPr id="14" name="Graphic 13" descr="Person eating with solid fill">
            <a:extLst>
              <a:ext uri="{FF2B5EF4-FFF2-40B4-BE49-F238E27FC236}">
                <a16:creationId xmlns:a16="http://schemas.microsoft.com/office/drawing/2014/main" id="{F605D99E-4475-C9FF-DE59-7DFBE69FD00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82836" y="3431875"/>
            <a:ext cx="1230702" cy="1302588"/>
          </a:xfrm>
          <a:prstGeom prst="rect">
            <a:avLst/>
          </a:prstGeom>
        </p:spPr>
      </p:pic>
      <p:pic>
        <p:nvPicPr>
          <p:cNvPr id="15" name="Graphic 14" descr="Person eating with solid fill">
            <a:extLst>
              <a:ext uri="{FF2B5EF4-FFF2-40B4-BE49-F238E27FC236}">
                <a16:creationId xmlns:a16="http://schemas.microsoft.com/office/drawing/2014/main" id="{C4E08BED-3DFD-376A-5A96-AE215D5F763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88874" y="2957423"/>
            <a:ext cx="1230702" cy="1302588"/>
          </a:xfrm>
          <a:prstGeom prst="rect">
            <a:avLst/>
          </a:prstGeom>
        </p:spPr>
      </p:pic>
      <p:pic>
        <p:nvPicPr>
          <p:cNvPr id="19" name="Graphic 18" descr="Tick with solid fill">
            <a:extLst>
              <a:ext uri="{FF2B5EF4-FFF2-40B4-BE49-F238E27FC236}">
                <a16:creationId xmlns:a16="http://schemas.microsoft.com/office/drawing/2014/main" id="{86305D36-1290-7B05-6E92-D8DE110B4C6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83479" y="3604404"/>
            <a:ext cx="914400" cy="914400"/>
          </a:xfrm>
          <a:prstGeom prst="rect">
            <a:avLst/>
          </a:prstGeom>
        </p:spPr>
      </p:pic>
      <p:pic>
        <p:nvPicPr>
          <p:cNvPr id="21" name="Graphic 20" descr="Tick with solid fill">
            <a:extLst>
              <a:ext uri="{FF2B5EF4-FFF2-40B4-BE49-F238E27FC236}">
                <a16:creationId xmlns:a16="http://schemas.microsoft.com/office/drawing/2014/main" id="{7A20FB62-794A-2C03-7350-C6957E83229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63706" y="3173083"/>
            <a:ext cx="914400" cy="914400"/>
          </a:xfrm>
          <a:prstGeom prst="rect">
            <a:avLst/>
          </a:prstGeom>
        </p:spPr>
      </p:pic>
      <p:pic>
        <p:nvPicPr>
          <p:cNvPr id="23" name="Graphic 22" descr="Tick with solid fill">
            <a:extLst>
              <a:ext uri="{FF2B5EF4-FFF2-40B4-BE49-F238E27FC236}">
                <a16:creationId xmlns:a16="http://schemas.microsoft.com/office/drawing/2014/main" id="{DA2182F3-3CCA-576A-EA03-CFA1AABF370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429555" y="2051649"/>
            <a:ext cx="914400" cy="914400"/>
          </a:xfrm>
          <a:prstGeom prst="rect">
            <a:avLst/>
          </a:prstGeom>
        </p:spPr>
      </p:pic>
      <p:pic>
        <p:nvPicPr>
          <p:cNvPr id="25" name="Graphic 24" descr="Tick with solid fill">
            <a:extLst>
              <a:ext uri="{FF2B5EF4-FFF2-40B4-BE49-F238E27FC236}">
                <a16:creationId xmlns:a16="http://schemas.microsoft.com/office/drawing/2014/main" id="{E1EF1DFB-271E-7F79-7E87-895EB8C481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66008" y="3173083"/>
            <a:ext cx="914400" cy="914400"/>
          </a:xfrm>
          <a:prstGeom prst="rect">
            <a:avLst/>
          </a:prstGeom>
        </p:spPr>
      </p:pic>
      <p:pic>
        <p:nvPicPr>
          <p:cNvPr id="4" name="Graphic 3" descr="Person eating with solid fill">
            <a:extLst>
              <a:ext uri="{FF2B5EF4-FFF2-40B4-BE49-F238E27FC236}">
                <a16:creationId xmlns:a16="http://schemas.microsoft.com/office/drawing/2014/main" id="{DEB5141A-8EF3-62BA-7792-C7558E0AB9D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9892" y="3759901"/>
            <a:ext cx="1230702" cy="1302588"/>
          </a:xfrm>
          <a:prstGeom prst="rect">
            <a:avLst/>
          </a:prstGeom>
        </p:spPr>
      </p:pic>
      <p:sp>
        <p:nvSpPr>
          <p:cNvPr id="3" name="TextBox 2">
            <a:extLst>
              <a:ext uri="{FF2B5EF4-FFF2-40B4-BE49-F238E27FC236}">
                <a16:creationId xmlns:a16="http://schemas.microsoft.com/office/drawing/2014/main" id="{C9E03B81-CAFF-BC7D-24D0-947C52A42B12}"/>
              </a:ext>
            </a:extLst>
          </p:cNvPr>
          <p:cNvSpPr txBox="1"/>
          <p:nvPr/>
        </p:nvSpPr>
        <p:spPr>
          <a:xfrm>
            <a:off x="2267807" y="6168767"/>
            <a:ext cx="461865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a:t>Ground Floor</a:t>
            </a:r>
          </a:p>
        </p:txBody>
      </p:sp>
      <p:pic>
        <p:nvPicPr>
          <p:cNvPr id="5" name="Picture 4" descr="A logo of a family&#10;&#10;AI-generated content may be incorrect.">
            <a:extLst>
              <a:ext uri="{FF2B5EF4-FFF2-40B4-BE49-F238E27FC236}">
                <a16:creationId xmlns:a16="http://schemas.microsoft.com/office/drawing/2014/main" id="{606F0879-7F8A-E4B8-42E8-C366FE04411A}"/>
              </a:ext>
            </a:extLst>
          </p:cNvPr>
          <p:cNvPicPr>
            <a:picLocks noChangeAspect="1"/>
          </p:cNvPicPr>
          <p:nvPr/>
        </p:nvPicPr>
        <p:blipFill>
          <a:blip r:embed="rId8"/>
          <a:srcRect l="-848" t="12258" r="163" b="7969"/>
          <a:stretch>
            <a:fillRect/>
          </a:stretch>
        </p:blipFill>
        <p:spPr>
          <a:xfrm>
            <a:off x="8163319" y="211400"/>
            <a:ext cx="774687" cy="759159"/>
          </a:xfrm>
          <a:prstGeom prst="rect">
            <a:avLst/>
          </a:prstGeom>
        </p:spPr>
      </p:pic>
      <p:pic>
        <p:nvPicPr>
          <p:cNvPr id="10" name="Graphic 9" descr="Tick with solid fill">
            <a:extLst>
              <a:ext uri="{FF2B5EF4-FFF2-40B4-BE49-F238E27FC236}">
                <a16:creationId xmlns:a16="http://schemas.microsoft.com/office/drawing/2014/main" id="{F0E6C6E1-591C-3EE5-5230-22A1D5FBE6C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83124" y="3138578"/>
            <a:ext cx="914400" cy="914400"/>
          </a:xfrm>
          <a:prstGeom prst="rect">
            <a:avLst/>
          </a:prstGeom>
        </p:spPr>
      </p:pic>
      <p:pic>
        <p:nvPicPr>
          <p:cNvPr id="16" name="Graphic 16" descr="Tick with solid fill">
            <a:extLst>
              <a:ext uri="{FF2B5EF4-FFF2-40B4-BE49-F238E27FC236}">
                <a16:creationId xmlns:a16="http://schemas.microsoft.com/office/drawing/2014/main" id="{4F23B179-9F94-587D-ADE8-0D89E5A17D3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9895" y="4006970"/>
            <a:ext cx="914400" cy="914400"/>
          </a:xfrm>
          <a:prstGeom prst="rect">
            <a:avLst/>
          </a:prstGeom>
        </p:spPr>
      </p:pic>
      <p:pic>
        <p:nvPicPr>
          <p:cNvPr id="22" name="Picture 21" descr="A person sitting at a desk with a green check mark&#10;&#10;AI-generated content may be incorrect.">
            <a:extLst>
              <a:ext uri="{FF2B5EF4-FFF2-40B4-BE49-F238E27FC236}">
                <a16:creationId xmlns:a16="http://schemas.microsoft.com/office/drawing/2014/main" id="{0DC0EDB8-F8F7-F9CC-BC1C-10F0B1535CDC}"/>
              </a:ext>
            </a:extLst>
          </p:cNvPr>
          <p:cNvPicPr>
            <a:picLocks noChangeAspect="1"/>
          </p:cNvPicPr>
          <p:nvPr/>
        </p:nvPicPr>
        <p:blipFill>
          <a:blip r:embed="rId9"/>
          <a:stretch>
            <a:fillRect/>
          </a:stretch>
        </p:blipFill>
        <p:spPr>
          <a:xfrm>
            <a:off x="2142392" y="4464293"/>
            <a:ext cx="603739" cy="602274"/>
          </a:xfrm>
          <a:prstGeom prst="rect">
            <a:avLst/>
          </a:prstGeom>
        </p:spPr>
      </p:pic>
    </p:spTree>
    <p:extLst>
      <p:ext uri="{BB962C8B-B14F-4D97-AF65-F5344CB8AC3E}">
        <p14:creationId xmlns:p14="http://schemas.microsoft.com/office/powerpoint/2010/main" val="412906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24BE66E1-36F5-382C-5CFE-399D947A2CA3}"/>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EA4C9652-D2C2-9048-94A8-E26D15F1E3C3}"/>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00683B3-DAC6-5F39-73D7-191979DF1ACB}"/>
              </a:ext>
            </a:extLst>
          </p:cNvPr>
          <p:cNvSpPr txBox="1"/>
          <p:nvPr/>
        </p:nvSpPr>
        <p:spPr>
          <a:xfrm>
            <a:off x="157748" y="301657"/>
            <a:ext cx="8799616" cy="6334556"/>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Social Areas</a:t>
            </a:r>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a:ea typeface="Calibri"/>
              <a:cs typeface="Calibri"/>
            </a:endParaRPr>
          </a:p>
          <a:p>
            <a:pPr marL="457200" indent="-457200">
              <a:buFont typeface="Wingdings"/>
              <a:buChar char="ü"/>
            </a:pPr>
            <a:r>
              <a:rPr lang="en-GB" sz="3600" b="1" dirty="0">
                <a:solidFill>
                  <a:srgbClr val="C00000"/>
                </a:solidFill>
                <a:latin typeface="Calibri"/>
                <a:ea typeface="Calibri"/>
                <a:cs typeface="Calibri"/>
              </a:rPr>
              <a:t>6</a:t>
            </a:r>
            <a:r>
              <a:rPr lang="en-GB" sz="3600" dirty="0">
                <a:solidFill>
                  <a:srgbClr val="002060"/>
                </a:solidFill>
                <a:latin typeface="Calibri"/>
                <a:ea typeface="Calibri"/>
                <a:cs typeface="Calibri"/>
              </a:rPr>
              <a:t> Social spaces on </a:t>
            </a:r>
            <a:r>
              <a:rPr lang="en-GB" sz="3600" b="1" dirty="0">
                <a:solidFill>
                  <a:srgbClr val="C00000"/>
                </a:solidFill>
                <a:latin typeface="Calibri"/>
                <a:ea typeface="Calibri"/>
                <a:cs typeface="Calibri"/>
              </a:rPr>
              <a:t>First Floor</a:t>
            </a:r>
            <a:endParaRPr lang="en-GB" b="1" dirty="0">
              <a:solidFill>
                <a:srgbClr val="C00000"/>
              </a:solidFill>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Stay in these spaces until 8.45am</a:t>
            </a: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b="1" dirty="0">
                <a:solidFill>
                  <a:srgbClr val="C00000"/>
                </a:solidFill>
                <a:latin typeface="Calibri"/>
                <a:ea typeface="Calibri"/>
                <a:cs typeface="Calibri"/>
              </a:rPr>
              <a:t>No food and water allowed</a:t>
            </a:r>
            <a:r>
              <a:rPr lang="en-GB" sz="3600" dirty="0">
                <a:solidFill>
                  <a:srgbClr val="002060"/>
                </a:solidFill>
                <a:latin typeface="Calibri"/>
                <a:ea typeface="Calibri"/>
                <a:cs typeface="Calibri"/>
              </a:rPr>
              <a:t> </a:t>
            </a: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Prefects may have lunch as they are working</a:t>
            </a: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Minimising mess - under review</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12AF6A6F-96DE-53E7-C6C3-432D671C3BC2}"/>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508670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E8626CE6-95F1-7F6F-F2CD-08326209657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2B89961F-3AF4-C705-EE4A-90F1993B0CD2}"/>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C9BE9FE9-2EC3-7E2A-FE26-1AFCC4F0A74E}"/>
              </a:ext>
            </a:extLst>
          </p:cNvPr>
          <p:cNvSpPr txBox="1"/>
          <p:nvPr/>
        </p:nvSpPr>
        <p:spPr>
          <a:xfrm>
            <a:off x="272569" y="301657"/>
            <a:ext cx="8674357" cy="4611007"/>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Social Areas – no food or drink allowed</a:t>
            </a:r>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a:ea typeface="Calibri"/>
              <a:cs typeface="Calibri"/>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pPr marL="571500" indent="-571500">
              <a:buFont typeface="Wingdings"/>
              <a:buChar char="ü"/>
            </a:pPr>
            <a:endParaRPr lang="en-GB" sz="3600" dirty="0">
              <a:solidFill>
                <a:srgbClr val="000000"/>
              </a:solidFill>
              <a:latin typeface="Tahoma"/>
              <a:ea typeface="Tahoma"/>
              <a:cs typeface="Tahoma"/>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11" name="Picture 10" descr="A map of a building&#10;&#10;AI-generated content may be incorrect.">
            <a:extLst>
              <a:ext uri="{FF2B5EF4-FFF2-40B4-BE49-F238E27FC236}">
                <a16:creationId xmlns:a16="http://schemas.microsoft.com/office/drawing/2014/main" id="{559DDCBA-F8DB-257E-4F00-094E59D9C114}"/>
              </a:ext>
            </a:extLst>
          </p:cNvPr>
          <p:cNvPicPr>
            <a:picLocks noChangeAspect="1"/>
          </p:cNvPicPr>
          <p:nvPr/>
        </p:nvPicPr>
        <p:blipFill>
          <a:blip r:embed="rId3"/>
          <a:stretch>
            <a:fillRect/>
          </a:stretch>
        </p:blipFill>
        <p:spPr>
          <a:xfrm>
            <a:off x="0" y="1301508"/>
            <a:ext cx="9144000" cy="4839532"/>
          </a:xfrm>
          <a:prstGeom prst="rect">
            <a:avLst/>
          </a:prstGeom>
        </p:spPr>
      </p:pic>
      <p:pic>
        <p:nvPicPr>
          <p:cNvPr id="16" name="Graphic 15" descr="Person eating with solid fill">
            <a:extLst>
              <a:ext uri="{FF2B5EF4-FFF2-40B4-BE49-F238E27FC236}">
                <a16:creationId xmlns:a16="http://schemas.microsoft.com/office/drawing/2014/main" id="{188C8984-1651-7EBB-E019-42D8C496EC0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3559" y="3040930"/>
            <a:ext cx="1230702" cy="1302588"/>
          </a:xfrm>
          <a:prstGeom prst="rect">
            <a:avLst/>
          </a:prstGeom>
        </p:spPr>
      </p:pic>
      <p:pic>
        <p:nvPicPr>
          <p:cNvPr id="17" name="Graphic 13" descr="No sign with solid fill">
            <a:extLst>
              <a:ext uri="{FF2B5EF4-FFF2-40B4-BE49-F238E27FC236}">
                <a16:creationId xmlns:a16="http://schemas.microsoft.com/office/drawing/2014/main" id="{F3C4FD22-BAA8-59D1-F176-7963373E03D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8127" y="3302283"/>
            <a:ext cx="762158" cy="766097"/>
          </a:xfrm>
          <a:prstGeom prst="rect">
            <a:avLst/>
          </a:prstGeom>
        </p:spPr>
      </p:pic>
      <p:sp>
        <p:nvSpPr>
          <p:cNvPr id="21" name="TextBox 3">
            <a:extLst>
              <a:ext uri="{FF2B5EF4-FFF2-40B4-BE49-F238E27FC236}">
                <a16:creationId xmlns:a16="http://schemas.microsoft.com/office/drawing/2014/main" id="{1C8169B4-FC4C-B686-8A82-A1434C1E7B0C}"/>
              </a:ext>
            </a:extLst>
          </p:cNvPr>
          <p:cNvSpPr txBox="1"/>
          <p:nvPr/>
        </p:nvSpPr>
        <p:spPr>
          <a:xfrm>
            <a:off x="2296758" y="6135088"/>
            <a:ext cx="4618653"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800" b="1" dirty="0"/>
              <a:t>First Floor</a:t>
            </a:r>
          </a:p>
        </p:txBody>
      </p:sp>
      <p:pic>
        <p:nvPicPr>
          <p:cNvPr id="3" name="Picture 2">
            <a:extLst>
              <a:ext uri="{FF2B5EF4-FFF2-40B4-BE49-F238E27FC236}">
                <a16:creationId xmlns:a16="http://schemas.microsoft.com/office/drawing/2014/main" id="{266B53FB-1B73-1331-D5E7-D768B15D7B1C}"/>
              </a:ext>
            </a:extLst>
          </p:cNvPr>
          <p:cNvPicPr>
            <a:picLocks noChangeAspect="1"/>
          </p:cNvPicPr>
          <p:nvPr/>
        </p:nvPicPr>
        <p:blipFill>
          <a:blip r:embed="rId8"/>
          <a:srcRect l="-848" t="12258" r="163" b="7969"/>
          <a:stretch>
            <a:fillRect/>
          </a:stretch>
        </p:blipFill>
        <p:spPr>
          <a:xfrm>
            <a:off x="8163319" y="211400"/>
            <a:ext cx="774687" cy="759159"/>
          </a:xfrm>
          <a:prstGeom prst="rect">
            <a:avLst/>
          </a:prstGeom>
        </p:spPr>
      </p:pic>
      <p:pic>
        <p:nvPicPr>
          <p:cNvPr id="2" name="Graphic 1" descr="Person eating with solid fill">
            <a:extLst>
              <a:ext uri="{FF2B5EF4-FFF2-40B4-BE49-F238E27FC236}">
                <a16:creationId xmlns:a16="http://schemas.microsoft.com/office/drawing/2014/main" id="{992F0919-3F79-3C5C-40EA-ECCE6F584EF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55747" y="2422703"/>
            <a:ext cx="1230702" cy="1302588"/>
          </a:xfrm>
          <a:prstGeom prst="rect">
            <a:avLst/>
          </a:prstGeom>
        </p:spPr>
      </p:pic>
      <p:pic>
        <p:nvPicPr>
          <p:cNvPr id="4" name="Graphic 3" descr="Person eating with solid fill">
            <a:extLst>
              <a:ext uri="{FF2B5EF4-FFF2-40B4-BE49-F238E27FC236}">
                <a16:creationId xmlns:a16="http://schemas.microsoft.com/office/drawing/2014/main" id="{7D1C0557-D4D2-17EB-374D-626CF17CC41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67182" y="2393949"/>
            <a:ext cx="1230702" cy="1302588"/>
          </a:xfrm>
          <a:prstGeom prst="rect">
            <a:avLst/>
          </a:prstGeom>
        </p:spPr>
      </p:pic>
      <p:pic>
        <p:nvPicPr>
          <p:cNvPr id="5" name="Graphic 4" descr="Person eating with solid fill">
            <a:extLst>
              <a:ext uri="{FF2B5EF4-FFF2-40B4-BE49-F238E27FC236}">
                <a16:creationId xmlns:a16="http://schemas.microsoft.com/office/drawing/2014/main" id="{33FC22EE-B31D-F791-D2B8-F33E5D7ECA1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3558" y="2135156"/>
            <a:ext cx="1230702" cy="1302588"/>
          </a:xfrm>
          <a:prstGeom prst="rect">
            <a:avLst/>
          </a:prstGeom>
        </p:spPr>
      </p:pic>
      <p:pic>
        <p:nvPicPr>
          <p:cNvPr id="8" name="Graphic 13" descr="No sign with solid fill">
            <a:extLst>
              <a:ext uri="{FF2B5EF4-FFF2-40B4-BE49-F238E27FC236}">
                <a16:creationId xmlns:a16="http://schemas.microsoft.com/office/drawing/2014/main" id="{255075F8-D270-FABC-89E6-C8ECCEFA69E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2376" y="2390758"/>
            <a:ext cx="762158" cy="766097"/>
          </a:xfrm>
          <a:prstGeom prst="rect">
            <a:avLst/>
          </a:prstGeom>
        </p:spPr>
      </p:pic>
      <p:pic>
        <p:nvPicPr>
          <p:cNvPr id="12" name="Graphic 13" descr="No sign with solid fill">
            <a:extLst>
              <a:ext uri="{FF2B5EF4-FFF2-40B4-BE49-F238E27FC236}">
                <a16:creationId xmlns:a16="http://schemas.microsoft.com/office/drawing/2014/main" id="{D8C258B4-42F7-D254-317B-D944EBD9006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94265" y="2680519"/>
            <a:ext cx="762158" cy="766097"/>
          </a:xfrm>
          <a:prstGeom prst="rect">
            <a:avLst/>
          </a:prstGeom>
        </p:spPr>
      </p:pic>
      <p:pic>
        <p:nvPicPr>
          <p:cNvPr id="14" name="Graphic 13" descr="No sign with solid fill">
            <a:extLst>
              <a:ext uri="{FF2B5EF4-FFF2-40B4-BE49-F238E27FC236}">
                <a16:creationId xmlns:a16="http://schemas.microsoft.com/office/drawing/2014/main" id="{CA0CBB8B-D844-0A9B-E9E2-FE064A4B314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15553" y="2681180"/>
            <a:ext cx="762158" cy="766097"/>
          </a:xfrm>
          <a:prstGeom prst="rect">
            <a:avLst/>
          </a:prstGeom>
        </p:spPr>
      </p:pic>
      <p:pic>
        <p:nvPicPr>
          <p:cNvPr id="6" name="Graphic 5" descr="Person eating with solid fill">
            <a:extLst>
              <a:ext uri="{FF2B5EF4-FFF2-40B4-BE49-F238E27FC236}">
                <a16:creationId xmlns:a16="http://schemas.microsoft.com/office/drawing/2014/main" id="{22A9E253-A147-E339-B2DC-1B4985C962F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3969" y="4337446"/>
            <a:ext cx="1230702" cy="1302588"/>
          </a:xfrm>
          <a:prstGeom prst="rect">
            <a:avLst/>
          </a:prstGeom>
        </p:spPr>
      </p:pic>
      <p:pic>
        <p:nvPicPr>
          <p:cNvPr id="10" name="Graphic 9" descr="Person eating with solid fill">
            <a:extLst>
              <a:ext uri="{FF2B5EF4-FFF2-40B4-BE49-F238E27FC236}">
                <a16:creationId xmlns:a16="http://schemas.microsoft.com/office/drawing/2014/main" id="{106481A1-1FAE-1394-832E-ECC266C2E39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63635" y="4289656"/>
            <a:ext cx="1230702" cy="1302588"/>
          </a:xfrm>
          <a:prstGeom prst="rect">
            <a:avLst/>
          </a:prstGeom>
        </p:spPr>
      </p:pic>
      <p:pic>
        <p:nvPicPr>
          <p:cNvPr id="15" name="Graphic 13" descr="No sign with solid fill">
            <a:extLst>
              <a:ext uri="{FF2B5EF4-FFF2-40B4-BE49-F238E27FC236}">
                <a16:creationId xmlns:a16="http://schemas.microsoft.com/office/drawing/2014/main" id="{66573873-DA4A-D752-36B8-58634C90AA8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07710" y="4601184"/>
            <a:ext cx="762158" cy="766097"/>
          </a:xfrm>
          <a:prstGeom prst="rect">
            <a:avLst/>
          </a:prstGeom>
        </p:spPr>
      </p:pic>
      <p:pic>
        <p:nvPicPr>
          <p:cNvPr id="19" name="Graphic 13" descr="No sign with solid fill">
            <a:extLst>
              <a:ext uri="{FF2B5EF4-FFF2-40B4-BE49-F238E27FC236}">
                <a16:creationId xmlns:a16="http://schemas.microsoft.com/office/drawing/2014/main" id="{2CDC7477-33CC-5921-82E1-339C79F0B2D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5211" y="4602246"/>
            <a:ext cx="762158" cy="766097"/>
          </a:xfrm>
          <a:prstGeom prst="rect">
            <a:avLst/>
          </a:prstGeom>
        </p:spPr>
      </p:pic>
    </p:spTree>
    <p:extLst>
      <p:ext uri="{BB962C8B-B14F-4D97-AF65-F5344CB8AC3E}">
        <p14:creationId xmlns:p14="http://schemas.microsoft.com/office/powerpoint/2010/main" val="3786610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ED7C2837-DB44-41EB-5566-4BC7E4CB642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366AA41-F256-C715-9B7D-BEEFE09CF01F}"/>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CDE11C0-0B1D-A923-86CD-31979FB303D4}"/>
              </a:ext>
            </a:extLst>
          </p:cNvPr>
          <p:cNvSpPr txBox="1"/>
          <p:nvPr/>
        </p:nvSpPr>
        <p:spPr>
          <a:xfrm>
            <a:off x="157748" y="301657"/>
            <a:ext cx="8799616" cy="5132240"/>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Canteen</a:t>
            </a:r>
            <a:endParaRPr lang="en-US" dirty="0"/>
          </a:p>
          <a:p>
            <a:endParaRPr lang="en-GB" b="1" dirty="0">
              <a:solidFill>
                <a:srgbClr val="C0000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Single morning break 10.30-10.45</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r>
              <a:rPr lang="en-GB" sz="3600" b="1" dirty="0">
                <a:solidFill>
                  <a:srgbClr val="C00000"/>
                </a:solidFill>
                <a:latin typeface="Calibri"/>
                <a:ea typeface="Calibri"/>
                <a:cs typeface="Calibri"/>
              </a:rPr>
              <a:t>Busier but generally working well</a:t>
            </a:r>
            <a:endParaRPr lang="en-GB" sz="3600"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r>
              <a:rPr lang="en-GB" sz="3600" b="1" dirty="0">
                <a:solidFill>
                  <a:srgbClr val="C00000"/>
                </a:solidFill>
                <a:latin typeface="Calibri"/>
                <a:ea typeface="Calibri"/>
                <a:cs typeface="Calibri"/>
              </a:rPr>
              <a:t>Move on after eating? – make space for others</a:t>
            </a:r>
          </a:p>
          <a:p>
            <a:pPr marL="457200" indent="-457200">
              <a:buFont typeface="Wingdings"/>
              <a:buChar char="ü"/>
            </a:pPr>
            <a:r>
              <a:rPr lang="en-GB" sz="3600" b="1" dirty="0">
                <a:solidFill>
                  <a:srgbClr val="C00000"/>
                </a:solidFill>
                <a:latin typeface="Calibri"/>
                <a:ea typeface="Calibri"/>
                <a:cs typeface="Calibri"/>
              </a:rPr>
              <a:t>Go outside for fresh air for 15 minutes?</a:t>
            </a:r>
          </a:p>
          <a:p>
            <a:pPr marL="457200" indent="-457200">
              <a:buFont typeface="Wingdings"/>
              <a:buChar char="ü"/>
            </a:pPr>
            <a:r>
              <a:rPr lang="en-GB" sz="3600" dirty="0">
                <a:solidFill>
                  <a:srgbClr val="002060"/>
                </a:solidFill>
                <a:latin typeface="Calibri"/>
                <a:ea typeface="Calibri"/>
                <a:cs typeface="Calibri"/>
              </a:rPr>
              <a:t>Consider "Grab &amp; Go"</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r>
              <a:rPr lang="en-GB" sz="3600" dirty="0">
                <a:solidFill>
                  <a:srgbClr val="002060"/>
                </a:solidFill>
                <a:latin typeface="Calibri"/>
                <a:ea typeface="Calibri"/>
                <a:cs typeface="Calibri"/>
              </a:rPr>
              <a:t>Bring snack as back up just in case </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A logo of a family&#10;&#10;AI-generated content may be incorrect.">
            <a:extLst>
              <a:ext uri="{FF2B5EF4-FFF2-40B4-BE49-F238E27FC236}">
                <a16:creationId xmlns:a16="http://schemas.microsoft.com/office/drawing/2014/main" id="{668FFDEB-F9D1-4FAA-7301-09B19518576E}"/>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1109331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4BDCB9F9-D488-DF49-0750-537A28069F2B}"/>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DB774C6-BE2E-E420-AE62-7DBF09BA925B}"/>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DD0493C7-020A-5164-A3C6-225A76C6426B}"/>
              </a:ext>
            </a:extLst>
          </p:cNvPr>
          <p:cNvSpPr txBox="1"/>
          <p:nvPr/>
        </p:nvSpPr>
        <p:spPr>
          <a:xfrm>
            <a:off x="157748" y="301657"/>
            <a:ext cx="8799616" cy="5624682"/>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Toilets</a:t>
            </a:r>
            <a:endParaRPr lang="en-US" dirty="0"/>
          </a:p>
          <a:p>
            <a:endParaRPr lang="en-GB" sz="3200" b="1" dirty="0">
              <a:solidFill>
                <a:srgbClr val="C0000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Issue with bins – more are coming</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r>
              <a:rPr lang="en-GB" sz="3600" b="1" dirty="0">
                <a:solidFill>
                  <a:srgbClr val="C00000"/>
                </a:solidFill>
                <a:latin typeface="Calibri"/>
                <a:ea typeface="Calibri"/>
                <a:cs typeface="Calibri"/>
              </a:rPr>
              <a:t>Sanitary products available in accessible female toilets</a:t>
            </a:r>
            <a:r>
              <a:rPr lang="en-GB" sz="3600" dirty="0">
                <a:solidFill>
                  <a:srgbClr val="002060"/>
                </a:solidFill>
                <a:latin typeface="Calibri"/>
                <a:ea typeface="Calibri"/>
                <a:cs typeface="Calibri"/>
              </a:rPr>
              <a:t> (more space)</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r>
              <a:rPr lang="en-GB" sz="3600" dirty="0">
                <a:solidFill>
                  <a:srgbClr val="002060"/>
                </a:solidFill>
                <a:latin typeface="Calibri"/>
                <a:ea typeface="Calibri"/>
                <a:cs typeface="Calibri"/>
              </a:rPr>
              <a:t>No sanitary bins – instead, use bags provided and deposit in normal bin</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A logo of a family&#10;&#10;AI-generated content may be incorrect.">
            <a:extLst>
              <a:ext uri="{FF2B5EF4-FFF2-40B4-BE49-F238E27FC236}">
                <a16:creationId xmlns:a16="http://schemas.microsoft.com/office/drawing/2014/main" id="{D017E9B6-67BA-E658-7FD4-35961794E87D}"/>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3119502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6B09AB90-DAD9-A5F7-5F7E-AE10A9149F7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E77CFE1-FBCD-6393-E707-CB815FD30844}"/>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270BC681-0383-C527-36CF-0874213FD1F4}"/>
              </a:ext>
            </a:extLst>
          </p:cNvPr>
          <p:cNvSpPr txBox="1"/>
          <p:nvPr/>
        </p:nvSpPr>
        <p:spPr>
          <a:xfrm>
            <a:off x="272569" y="301657"/>
            <a:ext cx="8674357" cy="4611007"/>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Toilets – Ground Floor</a:t>
            </a:r>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a:ea typeface="Calibri"/>
              <a:cs typeface="Calibri"/>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pPr marL="571500" indent="-571500">
              <a:buFont typeface="Wingdings"/>
              <a:buChar char="ü"/>
            </a:pPr>
            <a:endParaRPr lang="en-GB" sz="3600" dirty="0">
              <a:solidFill>
                <a:srgbClr val="000000"/>
              </a:solidFill>
              <a:latin typeface="Tahoma"/>
              <a:ea typeface="Tahoma"/>
              <a:cs typeface="Tahoma"/>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A map of a building&#10;&#10;AI-generated content may be incorrect.">
            <a:extLst>
              <a:ext uri="{FF2B5EF4-FFF2-40B4-BE49-F238E27FC236}">
                <a16:creationId xmlns:a16="http://schemas.microsoft.com/office/drawing/2014/main" id="{AD2586EF-833F-D5D2-874D-1C0ED8D32662}"/>
              </a:ext>
            </a:extLst>
          </p:cNvPr>
          <p:cNvPicPr>
            <a:picLocks noChangeAspect="1"/>
          </p:cNvPicPr>
          <p:nvPr/>
        </p:nvPicPr>
        <p:blipFill>
          <a:blip r:embed="rId3"/>
          <a:stretch>
            <a:fillRect/>
          </a:stretch>
        </p:blipFill>
        <p:spPr>
          <a:xfrm>
            <a:off x="0" y="1345165"/>
            <a:ext cx="9144000" cy="4829029"/>
          </a:xfrm>
          <a:prstGeom prst="rect">
            <a:avLst/>
          </a:prstGeom>
        </p:spPr>
      </p:pic>
      <p:sp>
        <p:nvSpPr>
          <p:cNvPr id="3" name="TextBox 2">
            <a:extLst>
              <a:ext uri="{FF2B5EF4-FFF2-40B4-BE49-F238E27FC236}">
                <a16:creationId xmlns:a16="http://schemas.microsoft.com/office/drawing/2014/main" id="{D29FC2E3-0FDB-99E2-A544-BF555ED8EBA2}"/>
              </a:ext>
            </a:extLst>
          </p:cNvPr>
          <p:cNvSpPr txBox="1"/>
          <p:nvPr/>
        </p:nvSpPr>
        <p:spPr>
          <a:xfrm>
            <a:off x="2267807" y="6168767"/>
            <a:ext cx="461865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a:t>Ground Floor</a:t>
            </a:r>
          </a:p>
        </p:txBody>
      </p:sp>
      <p:pic>
        <p:nvPicPr>
          <p:cNvPr id="4" name="Graphic 3" descr="Man with solid fill">
            <a:extLst>
              <a:ext uri="{FF2B5EF4-FFF2-40B4-BE49-F238E27FC236}">
                <a16:creationId xmlns:a16="http://schemas.microsoft.com/office/drawing/2014/main" id="{CD28417D-23E0-663D-4A91-96475C87760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731478" y="2612366"/>
            <a:ext cx="1201947" cy="1259456"/>
          </a:xfrm>
          <a:prstGeom prst="rect">
            <a:avLst/>
          </a:prstGeom>
        </p:spPr>
      </p:pic>
      <p:pic>
        <p:nvPicPr>
          <p:cNvPr id="5" name="Graphic 4" descr="Man with solid fill">
            <a:extLst>
              <a:ext uri="{FF2B5EF4-FFF2-40B4-BE49-F238E27FC236}">
                <a16:creationId xmlns:a16="http://schemas.microsoft.com/office/drawing/2014/main" id="{889D880E-A73A-2DBE-2F66-51FDB999FBC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88874" y="3431875"/>
            <a:ext cx="1201947" cy="1259456"/>
          </a:xfrm>
          <a:prstGeom prst="rect">
            <a:avLst/>
          </a:prstGeom>
        </p:spPr>
      </p:pic>
      <p:pic>
        <p:nvPicPr>
          <p:cNvPr id="6" name="Graphic 5" descr="Woman with solid fill">
            <a:extLst>
              <a:ext uri="{FF2B5EF4-FFF2-40B4-BE49-F238E27FC236}">
                <a16:creationId xmlns:a16="http://schemas.microsoft.com/office/drawing/2014/main" id="{0077EE15-1546-84E0-81C8-D4F358835EB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54988" y="3000554"/>
            <a:ext cx="1144438" cy="1259456"/>
          </a:xfrm>
          <a:prstGeom prst="rect">
            <a:avLst/>
          </a:prstGeom>
        </p:spPr>
      </p:pic>
      <p:pic>
        <p:nvPicPr>
          <p:cNvPr id="10" name="Graphic 9" descr="Woman with solid fill">
            <a:extLst>
              <a:ext uri="{FF2B5EF4-FFF2-40B4-BE49-F238E27FC236}">
                <a16:creationId xmlns:a16="http://schemas.microsoft.com/office/drawing/2014/main" id="{683F0404-12C3-21A6-2AAF-B24A7296CCE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63704" y="3431874"/>
            <a:ext cx="1144438" cy="1259456"/>
          </a:xfrm>
          <a:prstGeom prst="rect">
            <a:avLst/>
          </a:prstGeom>
        </p:spPr>
      </p:pic>
      <p:pic>
        <p:nvPicPr>
          <p:cNvPr id="12" name="Picture 11" descr="A logo of a family&#10;&#10;AI-generated content may be incorrect.">
            <a:extLst>
              <a:ext uri="{FF2B5EF4-FFF2-40B4-BE49-F238E27FC236}">
                <a16:creationId xmlns:a16="http://schemas.microsoft.com/office/drawing/2014/main" id="{9118651D-CAE2-8C56-9F34-AC5A7C48616E}"/>
              </a:ext>
            </a:extLst>
          </p:cNvPr>
          <p:cNvPicPr>
            <a:picLocks noChangeAspect="1"/>
          </p:cNvPicPr>
          <p:nvPr/>
        </p:nvPicPr>
        <p:blipFill>
          <a:blip r:embed="rId8"/>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2668371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879774C2-D020-BDFC-FB4E-CFEFB5A58E2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DDC9C1FA-9E5F-A453-4842-EC730C7AF3BD}"/>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75FA191E-372F-F3EB-A389-707C2AA82DA5}"/>
              </a:ext>
            </a:extLst>
          </p:cNvPr>
          <p:cNvSpPr txBox="1"/>
          <p:nvPr/>
        </p:nvSpPr>
        <p:spPr>
          <a:xfrm>
            <a:off x="272569" y="301657"/>
            <a:ext cx="8674357" cy="4611007"/>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Toilets – First Floor – BCT toilets for staff use</a:t>
            </a:r>
            <a:endParaRPr lang="en-US" dirty="0"/>
          </a:p>
          <a:p>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a:ea typeface="Calibri"/>
              <a:cs typeface="Calibri"/>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pPr marL="571500" indent="-571500">
              <a:buFont typeface="Wingdings"/>
              <a:buChar char="ü"/>
            </a:pPr>
            <a:endParaRPr lang="en-GB" sz="3600" dirty="0">
              <a:solidFill>
                <a:srgbClr val="000000"/>
              </a:solidFill>
              <a:latin typeface="Tahoma"/>
              <a:ea typeface="Tahoma"/>
              <a:cs typeface="Tahoma"/>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11" name="Picture 10" descr="A map of a building&#10;&#10;AI-generated content may be incorrect.">
            <a:extLst>
              <a:ext uri="{FF2B5EF4-FFF2-40B4-BE49-F238E27FC236}">
                <a16:creationId xmlns:a16="http://schemas.microsoft.com/office/drawing/2014/main" id="{0CCC99A6-3588-9B81-9289-605F9F9A8FC6}"/>
              </a:ext>
            </a:extLst>
          </p:cNvPr>
          <p:cNvPicPr>
            <a:picLocks noChangeAspect="1"/>
          </p:cNvPicPr>
          <p:nvPr/>
        </p:nvPicPr>
        <p:blipFill>
          <a:blip r:embed="rId3"/>
          <a:stretch>
            <a:fillRect/>
          </a:stretch>
        </p:blipFill>
        <p:spPr>
          <a:xfrm>
            <a:off x="0" y="1301508"/>
            <a:ext cx="9144000" cy="4839532"/>
          </a:xfrm>
          <a:prstGeom prst="rect">
            <a:avLst/>
          </a:prstGeom>
        </p:spPr>
      </p:pic>
      <p:sp>
        <p:nvSpPr>
          <p:cNvPr id="3" name="TextBox 3">
            <a:extLst>
              <a:ext uri="{FF2B5EF4-FFF2-40B4-BE49-F238E27FC236}">
                <a16:creationId xmlns:a16="http://schemas.microsoft.com/office/drawing/2014/main" id="{CFA989C0-4E6C-0A91-94E1-02216C7A090F}"/>
              </a:ext>
            </a:extLst>
          </p:cNvPr>
          <p:cNvSpPr txBox="1"/>
          <p:nvPr/>
        </p:nvSpPr>
        <p:spPr>
          <a:xfrm>
            <a:off x="2296561" y="6125634"/>
            <a:ext cx="4618653"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800" b="1" dirty="0"/>
              <a:t>First Floor</a:t>
            </a:r>
          </a:p>
        </p:txBody>
      </p:sp>
      <p:pic>
        <p:nvPicPr>
          <p:cNvPr id="5" name="Graphic 4" descr="Woman with solid fill">
            <a:extLst>
              <a:ext uri="{FF2B5EF4-FFF2-40B4-BE49-F238E27FC236}">
                <a16:creationId xmlns:a16="http://schemas.microsoft.com/office/drawing/2014/main" id="{5B99A279-2170-EB52-79BD-E48AFB6112D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86303" y="4284472"/>
            <a:ext cx="1144438" cy="1259456"/>
          </a:xfrm>
          <a:prstGeom prst="rect">
            <a:avLst/>
          </a:prstGeom>
        </p:spPr>
      </p:pic>
      <p:pic>
        <p:nvPicPr>
          <p:cNvPr id="10" name="Graphic 9" descr="Man with solid fill">
            <a:extLst>
              <a:ext uri="{FF2B5EF4-FFF2-40B4-BE49-F238E27FC236}">
                <a16:creationId xmlns:a16="http://schemas.microsoft.com/office/drawing/2014/main" id="{25F28A12-5B01-FB31-113B-BD3E17B00A9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32929" y="1855683"/>
            <a:ext cx="1201947" cy="1259456"/>
          </a:xfrm>
          <a:prstGeom prst="rect">
            <a:avLst/>
          </a:prstGeom>
        </p:spPr>
      </p:pic>
      <p:pic>
        <p:nvPicPr>
          <p:cNvPr id="12" name="Graphic 11" descr="Woman with solid fill">
            <a:extLst>
              <a:ext uri="{FF2B5EF4-FFF2-40B4-BE49-F238E27FC236}">
                <a16:creationId xmlns:a16="http://schemas.microsoft.com/office/drawing/2014/main" id="{40367DBF-38FF-32CC-0EAA-9B3FDFA657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04659" y="1852335"/>
            <a:ext cx="1144438" cy="1259456"/>
          </a:xfrm>
          <a:prstGeom prst="rect">
            <a:avLst/>
          </a:prstGeom>
        </p:spPr>
      </p:pic>
      <p:pic>
        <p:nvPicPr>
          <p:cNvPr id="13" name="Graphic 12" descr="Man with solid fill">
            <a:extLst>
              <a:ext uri="{FF2B5EF4-FFF2-40B4-BE49-F238E27FC236}">
                <a16:creationId xmlns:a16="http://schemas.microsoft.com/office/drawing/2014/main" id="{0D06BDF5-5447-1744-C1FD-4A6CC572D6A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251284" y="4287820"/>
            <a:ext cx="1201947" cy="1259456"/>
          </a:xfrm>
          <a:prstGeom prst="rect">
            <a:avLst/>
          </a:prstGeom>
        </p:spPr>
      </p:pic>
      <p:pic>
        <p:nvPicPr>
          <p:cNvPr id="14" name="Graphic 13" descr="Gender with solid fill">
            <a:extLst>
              <a:ext uri="{FF2B5EF4-FFF2-40B4-BE49-F238E27FC236}">
                <a16:creationId xmlns:a16="http://schemas.microsoft.com/office/drawing/2014/main" id="{B09FB16F-B76C-A3BA-D9C2-0E556EACDD0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079292" y="4443608"/>
            <a:ext cx="1405003" cy="1457194"/>
          </a:xfrm>
          <a:prstGeom prst="rect">
            <a:avLst/>
          </a:prstGeom>
        </p:spPr>
      </p:pic>
      <p:pic>
        <p:nvPicPr>
          <p:cNvPr id="15" name="Graphic 14" descr="No sign with solid fill">
            <a:extLst>
              <a:ext uri="{FF2B5EF4-FFF2-40B4-BE49-F238E27FC236}">
                <a16:creationId xmlns:a16="http://schemas.microsoft.com/office/drawing/2014/main" id="{876D984E-F48B-BF49-AB41-AF77254ACF9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455074" y="1959280"/>
            <a:ext cx="1029221" cy="1060536"/>
          </a:xfrm>
          <a:prstGeom prst="rect">
            <a:avLst/>
          </a:prstGeom>
        </p:spPr>
      </p:pic>
      <p:pic>
        <p:nvPicPr>
          <p:cNvPr id="4" name="Picture 3">
            <a:extLst>
              <a:ext uri="{FF2B5EF4-FFF2-40B4-BE49-F238E27FC236}">
                <a16:creationId xmlns:a16="http://schemas.microsoft.com/office/drawing/2014/main" id="{D0E2D65D-9E5E-BCE6-DD8B-3FD8EEF5E899}"/>
              </a:ext>
            </a:extLst>
          </p:cNvPr>
          <p:cNvPicPr>
            <a:picLocks noChangeAspect="1"/>
          </p:cNvPicPr>
          <p:nvPr/>
        </p:nvPicPr>
        <p:blipFill>
          <a:blip r:embed="rId12"/>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1607385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87E8DFD0-F4A8-5E66-2C96-0EEEB46E0BF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AB7751F6-B833-45BD-D688-A579782D1F52}"/>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FF9C7D4-8492-338F-F141-1EF783A2DC83}"/>
              </a:ext>
            </a:extLst>
          </p:cNvPr>
          <p:cNvSpPr txBox="1"/>
          <p:nvPr/>
        </p:nvSpPr>
        <p:spPr>
          <a:xfrm>
            <a:off x="157748" y="301657"/>
            <a:ext cx="8799616" cy="6240235"/>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S5/6 Study Spaces – Quiet areas</a:t>
            </a:r>
            <a:endParaRPr lang="en-US">
              <a:solidFill>
                <a:srgbClr val="000000"/>
              </a:solidFill>
              <a:latin typeface="Aptos" panose="020B0004020202020204"/>
              <a:ea typeface="Calibri"/>
              <a:cs typeface="Calibri"/>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S5 – Supervised study in Dining areas </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Sans-Serif"/>
              <a:buChar char="ü"/>
            </a:pPr>
            <a:r>
              <a:rPr lang="en-GB" sz="3600" dirty="0">
                <a:solidFill>
                  <a:srgbClr val="002060"/>
                </a:solidFill>
                <a:latin typeface="Calibri"/>
                <a:ea typeface="Calibri"/>
                <a:cs typeface="Calibri"/>
              </a:rPr>
              <a:t>S6 – Study areas</a:t>
            </a:r>
            <a:endParaRPr lang="en-GB" sz="3600" dirty="0">
              <a:solidFill>
                <a:srgbClr val="000000"/>
              </a:solidFill>
              <a:latin typeface="Calibri"/>
              <a:ea typeface="Calibri"/>
              <a:cs typeface="Calibri"/>
            </a:endParaRPr>
          </a:p>
          <a:p>
            <a:pPr marL="1371600" lvl="2" indent="-457200">
              <a:buFont typeface="Wingdings,Sans-Serif"/>
              <a:buChar char="§"/>
            </a:pPr>
            <a:r>
              <a:rPr lang="en-GB" sz="3600" dirty="0">
                <a:solidFill>
                  <a:srgbClr val="002060"/>
                </a:solidFill>
                <a:latin typeface="Calibri"/>
                <a:ea typeface="Calibri"/>
                <a:cs typeface="Calibri"/>
              </a:rPr>
              <a:t>Library</a:t>
            </a:r>
            <a:endParaRPr lang="en-GB" sz="3600" dirty="0">
              <a:solidFill>
                <a:srgbClr val="000000"/>
              </a:solidFill>
              <a:latin typeface="Calibri"/>
              <a:ea typeface="Calibri"/>
              <a:cs typeface="Calibri"/>
            </a:endParaRPr>
          </a:p>
          <a:p>
            <a:pPr marL="1371600" lvl="2" indent="-457200">
              <a:buFont typeface="Wingdings,Sans-Serif"/>
              <a:buChar char="§"/>
            </a:pPr>
            <a:r>
              <a:rPr lang="en-GB" sz="3600" dirty="0">
                <a:solidFill>
                  <a:srgbClr val="002060"/>
                </a:solidFill>
                <a:latin typeface="Calibri"/>
                <a:ea typeface="Calibri"/>
                <a:cs typeface="Calibri"/>
              </a:rPr>
              <a:t>Reading Room (silent) </a:t>
            </a:r>
            <a:endParaRPr lang="en-GB" sz="3600" dirty="0">
              <a:solidFill>
                <a:srgbClr val="000000"/>
              </a:solidFill>
              <a:latin typeface="Calibri"/>
              <a:ea typeface="Calibri"/>
              <a:cs typeface="Calibri"/>
            </a:endParaRPr>
          </a:p>
          <a:p>
            <a:pPr marL="1371600" lvl="2" indent="-457200">
              <a:buFont typeface="Wingdings,Sans-Serif"/>
              <a:buChar char="§"/>
            </a:pPr>
            <a:r>
              <a:rPr lang="en-GB" sz="3600" dirty="0">
                <a:solidFill>
                  <a:srgbClr val="002060"/>
                </a:solidFill>
                <a:latin typeface="Calibri"/>
                <a:ea typeface="Calibri"/>
                <a:cs typeface="Calibri"/>
              </a:rPr>
              <a:t>Library Plaza</a:t>
            </a:r>
            <a:endParaRPr lang="en-GB" dirty="0"/>
          </a:p>
          <a:p>
            <a:pPr lvl="2"/>
            <a:endParaRPr lang="en-GB" sz="3600" dirty="0">
              <a:solidFill>
                <a:srgbClr val="002060"/>
              </a:solidFill>
              <a:latin typeface="Calibri"/>
              <a:ea typeface="Calibri"/>
              <a:cs typeface="Calibri"/>
            </a:endParaRPr>
          </a:p>
          <a:p>
            <a:pPr marL="457200" indent="-457200">
              <a:buFont typeface="Wingdings"/>
              <a:buChar char="ü"/>
            </a:pPr>
            <a:r>
              <a:rPr lang="en-GB" sz="3600" b="1" dirty="0">
                <a:solidFill>
                  <a:srgbClr val="C00000"/>
                </a:solidFill>
                <a:latin typeface="Calibri"/>
                <a:ea typeface="Calibri"/>
                <a:cs typeface="Calibri"/>
              </a:rPr>
              <a:t>Quiet study important to minimise disturbance to open classrooms</a:t>
            </a:r>
          </a:p>
          <a:p>
            <a:endParaRPr lang="en-GB" sz="1013"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D478604A-FE44-09A8-5736-7D03C5399954}"/>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3926221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0789751B-59A9-9F94-1D2B-2CBE95D6AE96}"/>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97761BC7-EB36-6385-47EF-8FD72F3EB426}"/>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29FB96B-AD68-0298-EC04-B849791154F7}"/>
              </a:ext>
            </a:extLst>
          </p:cNvPr>
          <p:cNvSpPr txBox="1"/>
          <p:nvPr/>
        </p:nvSpPr>
        <p:spPr>
          <a:xfrm>
            <a:off x="157748" y="301657"/>
            <a:ext cx="8799616" cy="5901681"/>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Litter and Chewing Gum</a:t>
            </a:r>
            <a:endParaRPr lang="en-US" dirty="0"/>
          </a:p>
          <a:p>
            <a:endParaRPr lang="en-GB" sz="3200" b="1" dirty="0">
              <a:solidFill>
                <a:srgbClr val="C00000"/>
              </a:solidFill>
              <a:latin typeface="Calibri"/>
              <a:ea typeface="Calibri"/>
              <a:cs typeface="Calibri"/>
            </a:endParaRPr>
          </a:p>
          <a:p>
            <a:pPr marL="457200" indent="-457200">
              <a:buFont typeface="Wingdings"/>
              <a:buChar char="ü"/>
            </a:pPr>
            <a:r>
              <a:rPr lang="en-GB" sz="3600" b="1" dirty="0">
                <a:solidFill>
                  <a:srgbClr val="C00000"/>
                </a:solidFill>
                <a:latin typeface="Calibri"/>
                <a:ea typeface="Calibri"/>
                <a:cs typeface="Calibri"/>
              </a:rPr>
              <a:t>More bins are coming</a:t>
            </a:r>
            <a:endParaRPr lang="en-GB" sz="36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No litter and no chewing gum</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Keep our new building looking good for everyone to enjoy</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7ED96296-7BDC-4261-4759-B2130397D777}"/>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1773895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ACCDE7EB-D004-A5CB-7193-899B2D779E6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C612138-AB38-406F-C383-04FB6D787F6D}"/>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A44FE7C1-FC91-FA90-ED8C-D83D70EACE29}"/>
              </a:ext>
            </a:extLst>
          </p:cNvPr>
          <p:cNvSpPr txBox="1"/>
          <p:nvPr/>
        </p:nvSpPr>
        <p:spPr>
          <a:xfrm>
            <a:off x="157748" y="301657"/>
            <a:ext cx="8799616" cy="4793686"/>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Review process</a:t>
            </a:r>
            <a:endParaRPr lang="en-US" dirty="0"/>
          </a:p>
          <a:p>
            <a:endParaRPr lang="en-GB" sz="3200" b="1" dirty="0">
              <a:solidFill>
                <a:srgbClr val="C0000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Ongoing review to tweak processes</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244 pupils completed Form so far (on Teams)</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EEE9BAF7-A314-9106-14AB-239D5E9831A3}"/>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pic>
        <p:nvPicPr>
          <p:cNvPr id="2" name="Picture 1">
            <a:extLst>
              <a:ext uri="{FF2B5EF4-FFF2-40B4-BE49-F238E27FC236}">
                <a16:creationId xmlns:a16="http://schemas.microsoft.com/office/drawing/2014/main" id="{9F65902B-8887-183D-15AB-3B6DD6503BB2}"/>
              </a:ext>
            </a:extLst>
          </p:cNvPr>
          <p:cNvPicPr>
            <a:picLocks noChangeAspect="1"/>
          </p:cNvPicPr>
          <p:nvPr/>
        </p:nvPicPr>
        <p:blipFill>
          <a:blip r:embed="rId4"/>
          <a:stretch>
            <a:fillRect/>
          </a:stretch>
        </p:blipFill>
        <p:spPr>
          <a:xfrm>
            <a:off x="152596" y="3788537"/>
            <a:ext cx="8734425" cy="2600325"/>
          </a:xfrm>
          <a:prstGeom prst="rect">
            <a:avLst/>
          </a:prstGeom>
        </p:spPr>
      </p:pic>
    </p:spTree>
    <p:extLst>
      <p:ext uri="{BB962C8B-B14F-4D97-AF65-F5344CB8AC3E}">
        <p14:creationId xmlns:p14="http://schemas.microsoft.com/office/powerpoint/2010/main" val="2094499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43A8EC0E-D16B-5CF0-CD80-6DD584529856}"/>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4902D1C1-4415-8606-EBB3-8D7DC9DBB3DF}"/>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B2AAF7D-1285-35B5-B7BE-AF749A9D56E4}"/>
              </a:ext>
            </a:extLst>
          </p:cNvPr>
          <p:cNvSpPr txBox="1"/>
          <p:nvPr/>
        </p:nvSpPr>
        <p:spPr>
          <a:xfrm>
            <a:off x="157748" y="301657"/>
            <a:ext cx="8799616" cy="2577694"/>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Review process – Working well?</a:t>
            </a:r>
            <a:endParaRPr lang="en-US" dirty="0"/>
          </a:p>
          <a:p>
            <a:endParaRPr lang="en-GB" sz="3200" b="1" dirty="0">
              <a:solidFill>
                <a:srgbClr val="C00000"/>
              </a:solidFill>
              <a:latin typeface="Calibri"/>
              <a:ea typeface="Calibri"/>
              <a:cs typeface="Calibri"/>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1B095C52-2516-4E06-D635-9F1285211562}"/>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pic>
        <p:nvPicPr>
          <p:cNvPr id="4" name="Picture 3" descr="A cloud with words on it&#10;&#10;AI-generated content may be incorrect.">
            <a:extLst>
              <a:ext uri="{FF2B5EF4-FFF2-40B4-BE49-F238E27FC236}">
                <a16:creationId xmlns:a16="http://schemas.microsoft.com/office/drawing/2014/main" id="{A591CDD5-5930-6073-C99E-5E49ED88BAB5}"/>
              </a:ext>
            </a:extLst>
          </p:cNvPr>
          <p:cNvPicPr>
            <a:picLocks noChangeAspect="1"/>
          </p:cNvPicPr>
          <p:nvPr/>
        </p:nvPicPr>
        <p:blipFill>
          <a:blip r:embed="rId4"/>
          <a:srcRect l="10171" t="11792" r="1657" b="-472"/>
          <a:stretch>
            <a:fillRect/>
          </a:stretch>
        </p:blipFill>
        <p:spPr>
          <a:xfrm>
            <a:off x="93946" y="2589022"/>
            <a:ext cx="8949645" cy="2179887"/>
          </a:xfrm>
          <a:prstGeom prst="rect">
            <a:avLst/>
          </a:prstGeom>
        </p:spPr>
      </p:pic>
    </p:spTree>
    <p:extLst>
      <p:ext uri="{BB962C8B-B14F-4D97-AF65-F5344CB8AC3E}">
        <p14:creationId xmlns:p14="http://schemas.microsoft.com/office/powerpoint/2010/main" val="25035967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F58635D8-6325-5C7D-D66F-703B72E8F20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9F5AFDAD-F96F-B46A-E21B-BE8A45F6CE7B}"/>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80B4DFD4-9F4A-C663-1337-0FF349F9CEEC}"/>
              </a:ext>
            </a:extLst>
          </p:cNvPr>
          <p:cNvSpPr txBox="1"/>
          <p:nvPr/>
        </p:nvSpPr>
        <p:spPr>
          <a:xfrm>
            <a:off x="157748" y="301657"/>
            <a:ext cx="8799616" cy="2577694"/>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Review process – Not working as well?</a:t>
            </a:r>
            <a:endParaRPr lang="en-US" dirty="0"/>
          </a:p>
          <a:p>
            <a:endParaRPr lang="en-GB" sz="3200" b="1" dirty="0">
              <a:solidFill>
                <a:srgbClr val="C00000"/>
              </a:solidFill>
              <a:latin typeface="Calibri"/>
              <a:ea typeface="Calibri"/>
              <a:cs typeface="Calibri"/>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6357559B-1489-A61F-CD7E-003286C103E8}"/>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pic>
        <p:nvPicPr>
          <p:cNvPr id="2" name="Picture 1" descr="A white cloud with blue text&#10;&#10;AI-generated content may be incorrect.">
            <a:extLst>
              <a:ext uri="{FF2B5EF4-FFF2-40B4-BE49-F238E27FC236}">
                <a16:creationId xmlns:a16="http://schemas.microsoft.com/office/drawing/2014/main" id="{D41F409B-04E2-130C-815C-785228CB5AEB}"/>
              </a:ext>
            </a:extLst>
          </p:cNvPr>
          <p:cNvPicPr>
            <a:picLocks noChangeAspect="1"/>
          </p:cNvPicPr>
          <p:nvPr/>
        </p:nvPicPr>
        <p:blipFill>
          <a:blip r:embed="rId4"/>
          <a:stretch>
            <a:fillRect/>
          </a:stretch>
        </p:blipFill>
        <p:spPr>
          <a:xfrm>
            <a:off x="114300" y="2438400"/>
            <a:ext cx="8915400" cy="1981200"/>
          </a:xfrm>
          <a:prstGeom prst="rect">
            <a:avLst/>
          </a:prstGeom>
        </p:spPr>
      </p:pic>
    </p:spTree>
    <p:extLst>
      <p:ext uri="{BB962C8B-B14F-4D97-AF65-F5344CB8AC3E}">
        <p14:creationId xmlns:p14="http://schemas.microsoft.com/office/powerpoint/2010/main" val="40957205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28465B40-1FE8-6B56-C6EC-94E05B162B67}"/>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ADB3352-3285-9D2B-20E8-9B9AD817A252}"/>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415B7459-F4EA-97B9-1078-C0A7BCB5F61A}"/>
              </a:ext>
            </a:extLst>
          </p:cNvPr>
          <p:cNvSpPr txBox="1"/>
          <p:nvPr/>
        </p:nvSpPr>
        <p:spPr>
          <a:xfrm>
            <a:off x="157748" y="301657"/>
            <a:ext cx="8799616" cy="2577694"/>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Review process – Suggestions?</a:t>
            </a:r>
            <a:endParaRPr lang="en-US" dirty="0"/>
          </a:p>
          <a:p>
            <a:endParaRPr lang="en-GB" sz="3200" b="1" dirty="0">
              <a:solidFill>
                <a:srgbClr val="C00000"/>
              </a:solidFill>
              <a:latin typeface="Calibri"/>
              <a:ea typeface="Calibri"/>
              <a:cs typeface="Calibri"/>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AC07061D-F584-CF7B-932A-C127BE330EDB}"/>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pic>
        <p:nvPicPr>
          <p:cNvPr id="4" name="Picture 3" descr="A close up of a word&#10;&#10;AI-generated content may be incorrect.">
            <a:extLst>
              <a:ext uri="{FF2B5EF4-FFF2-40B4-BE49-F238E27FC236}">
                <a16:creationId xmlns:a16="http://schemas.microsoft.com/office/drawing/2014/main" id="{7165697D-B234-E5DF-89EA-10036E6041CA}"/>
              </a:ext>
            </a:extLst>
          </p:cNvPr>
          <p:cNvPicPr>
            <a:picLocks noChangeAspect="1"/>
          </p:cNvPicPr>
          <p:nvPr/>
        </p:nvPicPr>
        <p:blipFill>
          <a:blip r:embed="rId4"/>
          <a:stretch>
            <a:fillRect/>
          </a:stretch>
        </p:blipFill>
        <p:spPr>
          <a:xfrm>
            <a:off x="0" y="2553709"/>
            <a:ext cx="9144000" cy="1750582"/>
          </a:xfrm>
          <a:prstGeom prst="rect">
            <a:avLst/>
          </a:prstGeom>
        </p:spPr>
      </p:pic>
    </p:spTree>
    <p:extLst>
      <p:ext uri="{BB962C8B-B14F-4D97-AF65-F5344CB8AC3E}">
        <p14:creationId xmlns:p14="http://schemas.microsoft.com/office/powerpoint/2010/main" val="2689442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783CA986-0030-B0CD-39BB-8AAD81B66DB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ECA906EA-A4FD-FD1D-E21C-39A23D54339C}"/>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680992B7-688A-EF82-BE73-C8FB8E91CA4B}"/>
              </a:ext>
            </a:extLst>
          </p:cNvPr>
          <p:cNvSpPr txBox="1"/>
          <p:nvPr/>
        </p:nvSpPr>
        <p:spPr>
          <a:xfrm>
            <a:off x="140716" y="357397"/>
            <a:ext cx="8799616" cy="6145914"/>
          </a:xfrm>
          <a:prstGeom prst="rect">
            <a:avLst/>
          </a:prstGeom>
          <a:noFill/>
        </p:spPr>
        <p:txBody>
          <a:bodyPr wrap="square" lIns="51435" tIns="25718" rIns="51435" bIns="25718" anchor="t">
            <a:spAutoFit/>
          </a:bodyPr>
          <a:lstStyle/>
          <a:p>
            <a:r>
              <a:rPr lang="en-GB" sz="3600" b="1" dirty="0">
                <a:solidFill>
                  <a:srgbClr val="C00000"/>
                </a:solidFill>
                <a:latin typeface="Calibri"/>
                <a:ea typeface="Calibri"/>
                <a:cs typeface="Calibri"/>
              </a:rPr>
              <a:t>We will stick with one break:-</a:t>
            </a:r>
            <a:endParaRPr lang="en-US" sz="3600" dirty="0"/>
          </a:p>
          <a:p>
            <a:pPr marL="571500" indent="-571500">
              <a:buFont typeface="Arial"/>
              <a:buChar char="•"/>
            </a:pPr>
            <a:r>
              <a:rPr lang="en-GB" sz="3600" dirty="0">
                <a:solidFill>
                  <a:srgbClr val="002060"/>
                </a:solidFill>
                <a:latin typeface="Calibri"/>
                <a:ea typeface="Calibri"/>
                <a:cs typeface="Calibri"/>
              </a:rPr>
              <a:t>It is much easier to run the school.</a:t>
            </a:r>
          </a:p>
          <a:p>
            <a:pPr marL="571500" indent="-571500">
              <a:buFont typeface="Arial"/>
              <a:buChar char="•"/>
            </a:pPr>
            <a:r>
              <a:rPr lang="en-GB" sz="3600" dirty="0">
                <a:solidFill>
                  <a:srgbClr val="002060"/>
                </a:solidFill>
                <a:latin typeface="Calibri"/>
                <a:ea typeface="Calibri"/>
                <a:cs typeface="Calibri"/>
              </a:rPr>
              <a:t>There are actually more seats than in old school.</a:t>
            </a:r>
          </a:p>
          <a:p>
            <a:pPr marL="571500" indent="-571500">
              <a:buFont typeface="Arial"/>
              <a:buChar char="•"/>
            </a:pPr>
            <a:r>
              <a:rPr lang="en-GB" sz="3600" dirty="0">
                <a:solidFill>
                  <a:srgbClr val="002060"/>
                </a:solidFill>
                <a:latin typeface="Calibri"/>
                <a:ea typeface="Calibri"/>
                <a:cs typeface="Calibri"/>
              </a:rPr>
              <a:t>There are more open spaces so not a good idea to have pupils on break while other pupils are learning.</a:t>
            </a:r>
          </a:p>
          <a:p>
            <a:pPr marL="571500" indent="-571500">
              <a:buFont typeface="Arial"/>
              <a:buChar char="•"/>
            </a:pPr>
            <a:r>
              <a:rPr lang="en-GB" sz="3600" dirty="0">
                <a:solidFill>
                  <a:srgbClr val="002060"/>
                </a:solidFill>
                <a:latin typeface="Calibri"/>
                <a:ea typeface="Calibri"/>
                <a:cs typeface="Calibri"/>
              </a:rPr>
              <a:t>Other big schools can manage. </a:t>
            </a:r>
          </a:p>
          <a:p>
            <a:pPr marL="571500" indent="-571500">
              <a:buFont typeface="Arial"/>
              <a:buChar char="•"/>
            </a:pPr>
            <a:r>
              <a:rPr lang="en-GB" sz="3600" dirty="0">
                <a:solidFill>
                  <a:srgbClr val="002060"/>
                </a:solidFill>
                <a:latin typeface="Calibri"/>
                <a:ea typeface="Calibri"/>
                <a:cs typeface="Calibri"/>
              </a:rPr>
              <a:t>We are getting a 3rd servery in canteen.</a:t>
            </a:r>
          </a:p>
          <a:p>
            <a:pPr marL="571500" indent="-571500">
              <a:buFont typeface="Arial"/>
              <a:buChar char="•"/>
            </a:pPr>
            <a:r>
              <a:rPr lang="en-GB" sz="3600" dirty="0">
                <a:solidFill>
                  <a:srgbClr val="C00000"/>
                </a:solidFill>
                <a:latin typeface="Calibri"/>
                <a:ea typeface="Calibri"/>
                <a:cs typeface="Calibri"/>
              </a:rPr>
              <a:t>What can </a:t>
            </a:r>
            <a:r>
              <a:rPr lang="en-GB" sz="3600" b="1" dirty="0">
                <a:solidFill>
                  <a:srgbClr val="C00000"/>
                </a:solidFill>
                <a:latin typeface="Calibri"/>
                <a:ea typeface="Calibri"/>
                <a:cs typeface="Calibri"/>
              </a:rPr>
              <a:t>you</a:t>
            </a:r>
            <a:r>
              <a:rPr lang="en-GB" sz="3600" dirty="0">
                <a:solidFill>
                  <a:srgbClr val="C00000"/>
                </a:solidFill>
                <a:latin typeface="Calibri"/>
                <a:ea typeface="Calibri"/>
                <a:cs typeface="Calibri"/>
              </a:rPr>
              <a:t> do? </a:t>
            </a:r>
            <a:r>
              <a:rPr lang="en-GB" sz="3600" dirty="0">
                <a:solidFill>
                  <a:srgbClr val="002060"/>
                </a:solidFill>
                <a:latin typeface="Calibri"/>
                <a:ea typeface="Calibri"/>
                <a:cs typeface="Calibri"/>
              </a:rPr>
              <a:t>Go outside for a walk, bring a snack</a:t>
            </a:r>
          </a:p>
        </p:txBody>
      </p:sp>
      <p:pic>
        <p:nvPicPr>
          <p:cNvPr id="3" name="Picture 2">
            <a:extLst>
              <a:ext uri="{FF2B5EF4-FFF2-40B4-BE49-F238E27FC236}">
                <a16:creationId xmlns:a16="http://schemas.microsoft.com/office/drawing/2014/main" id="{A5177CAA-89D7-C045-DF4F-64922B462871}"/>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25961440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2E98D51B-99B1-0427-AED4-4D0F8E14CE15}"/>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120EA91-742E-FA1B-794E-40BB1E4DF059}"/>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C23848E5-2B94-D32A-249E-5B5CBCB5EF1F}"/>
              </a:ext>
            </a:extLst>
          </p:cNvPr>
          <p:cNvSpPr txBox="1"/>
          <p:nvPr/>
        </p:nvSpPr>
        <p:spPr>
          <a:xfrm>
            <a:off x="169471" y="817472"/>
            <a:ext cx="8799616" cy="6117125"/>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Next:- we will live in the place for a while before making decisions about things</a:t>
            </a:r>
          </a:p>
          <a:p>
            <a:endParaRPr lang="en-GB" sz="3200" b="1" dirty="0">
              <a:solidFill>
                <a:srgbClr val="C00000"/>
              </a:solidFill>
              <a:latin typeface="Calibri"/>
              <a:ea typeface="Calibri"/>
              <a:cs typeface="Calibri"/>
            </a:endParaRPr>
          </a:p>
          <a:p>
            <a:r>
              <a:rPr lang="en-GB" sz="3600" dirty="0">
                <a:solidFill>
                  <a:srgbClr val="002060"/>
                </a:solidFill>
                <a:latin typeface="Calibri"/>
                <a:ea typeface="Calibri"/>
                <a:cs typeface="Calibri"/>
              </a:rPr>
              <a:t>Still to come:-</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571500" indent="-571500">
              <a:buFont typeface="Wingdings"/>
              <a:buChar char="ü"/>
            </a:pPr>
            <a:r>
              <a:rPr lang="en-GB" sz="3600" dirty="0">
                <a:solidFill>
                  <a:srgbClr val="002060"/>
                </a:solidFill>
                <a:latin typeface="Calibri"/>
                <a:ea typeface="Calibri"/>
                <a:cs typeface="Calibri"/>
              </a:rPr>
              <a:t>Getting the screens in reception and amphitheatre set up</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571500" indent="-571500">
              <a:buFont typeface="Wingdings"/>
              <a:buChar char="ü"/>
            </a:pPr>
            <a:r>
              <a:rPr lang="en-GB" sz="3600" dirty="0">
                <a:solidFill>
                  <a:srgbClr val="002060"/>
                </a:solidFill>
                <a:latin typeface="Calibri"/>
                <a:ea typeface="Calibri"/>
                <a:cs typeface="Calibri"/>
              </a:rPr>
              <a:t>More furniture</a:t>
            </a:r>
            <a:endParaRPr lang="en-GB" sz="360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571500" indent="-571500">
              <a:buFont typeface="Wingdings"/>
              <a:buChar char="ü"/>
            </a:pPr>
            <a:r>
              <a:rPr lang="en-GB" sz="3600" dirty="0">
                <a:solidFill>
                  <a:srgbClr val="002060"/>
                </a:solidFill>
                <a:latin typeface="Calibri"/>
                <a:ea typeface="Calibri"/>
                <a:cs typeface="Calibri"/>
              </a:rPr>
              <a:t>Dux Board coming over</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571500" indent="-571500">
              <a:buFont typeface="Wingdings"/>
              <a:buChar char="ü"/>
            </a:pPr>
            <a:r>
              <a:rPr lang="en-GB" sz="3600" dirty="0">
                <a:solidFill>
                  <a:srgbClr val="002060"/>
                </a:solidFill>
                <a:latin typeface="Calibri"/>
                <a:ea typeface="Calibri"/>
                <a:cs typeface="Calibri"/>
              </a:rPr>
              <a:t>A new trophy cabinet</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571500" indent="-571500">
              <a:buFont typeface="Wingdings"/>
              <a:buChar char="ü"/>
            </a:pPr>
            <a:r>
              <a:rPr lang="en-GB" sz="3600" dirty="0">
                <a:solidFill>
                  <a:srgbClr val="002060"/>
                </a:solidFill>
                <a:latin typeface="Calibri"/>
                <a:ea typeface="Calibri"/>
                <a:cs typeface="Calibri"/>
              </a:rPr>
              <a:t>A new mural in reception corridor</a:t>
            </a:r>
          </a:p>
          <a:p>
            <a:endParaRPr lang="en-GB" sz="3600" dirty="0">
              <a:solidFill>
                <a:srgbClr val="002060"/>
              </a:solidFill>
              <a:latin typeface="Calibri"/>
              <a:ea typeface="Calibri"/>
              <a:cs typeface="Calibri"/>
            </a:endParaRPr>
          </a:p>
        </p:txBody>
      </p:sp>
      <p:pic>
        <p:nvPicPr>
          <p:cNvPr id="3" name="Picture 2">
            <a:extLst>
              <a:ext uri="{FF2B5EF4-FFF2-40B4-BE49-F238E27FC236}">
                <a16:creationId xmlns:a16="http://schemas.microsoft.com/office/drawing/2014/main" id="{0ABB8F93-8C75-61ED-F46D-51538702EEF3}"/>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2488889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17EECBC9-6CA8-CDC4-7970-A566108A1EA5}"/>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FF5CB3E6-6143-4053-15A7-95B65F7BF3B3}"/>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E8F7A585-251F-9475-8149-0720E998210E}"/>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
        <p:nvSpPr>
          <p:cNvPr id="2" name="TextBox 1">
            <a:extLst>
              <a:ext uri="{FF2B5EF4-FFF2-40B4-BE49-F238E27FC236}">
                <a16:creationId xmlns:a16="http://schemas.microsoft.com/office/drawing/2014/main" id="{65D03312-626A-ACFF-1016-A6BE0217D9BF}"/>
              </a:ext>
            </a:extLst>
          </p:cNvPr>
          <p:cNvSpPr txBox="1"/>
          <p:nvPr/>
        </p:nvSpPr>
        <p:spPr>
          <a:xfrm>
            <a:off x="527538" y="592015"/>
            <a:ext cx="7995137"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GB" sz="3600" baseline="0" dirty="0">
                <a:solidFill>
                  <a:srgbClr val="C00000"/>
                </a:solidFill>
                <a:latin typeface="Calibri"/>
                <a:ea typeface="Segoe UI"/>
                <a:cs typeface="Segoe UI"/>
              </a:rPr>
              <a:t>We are still working out where to put:-</a:t>
            </a:r>
            <a:r>
              <a:rPr lang="en-US" sz="3600" dirty="0">
                <a:solidFill>
                  <a:srgbClr val="C00000"/>
                </a:solidFill>
                <a:latin typeface="Calibri"/>
                <a:ea typeface="Segoe UI"/>
                <a:cs typeface="Segoe UI"/>
              </a:rPr>
              <a:t>​</a:t>
            </a:r>
          </a:p>
          <a:p>
            <a:pPr marL="571500" lvl="0" indent="-571500" rtl="0">
              <a:buFont typeface="Wingdings,Sans-Serif"/>
              <a:buChar char="ü"/>
            </a:pPr>
            <a:r>
              <a:rPr lang="en-GB" sz="3600" baseline="0" dirty="0">
                <a:solidFill>
                  <a:srgbClr val="002060"/>
                </a:solidFill>
                <a:latin typeface="Calibri"/>
                <a:ea typeface="Arial"/>
                <a:cs typeface="Arial"/>
              </a:rPr>
              <a:t>Hall of Heroes</a:t>
            </a:r>
            <a:r>
              <a:rPr lang="en-US" sz="3600" dirty="0">
                <a:latin typeface="Calibri"/>
                <a:ea typeface="Arial"/>
                <a:cs typeface="Arial"/>
              </a:rPr>
              <a:t>​</a:t>
            </a:r>
          </a:p>
          <a:p>
            <a:pPr marL="571500" lvl="0" indent="-571500" rtl="0">
              <a:buFont typeface="Wingdings,Sans-Serif"/>
              <a:buChar char="ü"/>
            </a:pPr>
            <a:r>
              <a:rPr lang="en-GB" sz="3600" baseline="0" dirty="0">
                <a:solidFill>
                  <a:srgbClr val="002060"/>
                </a:solidFill>
                <a:latin typeface="Calibri"/>
                <a:ea typeface="Arial"/>
                <a:cs typeface="Arial"/>
              </a:rPr>
              <a:t>S6 photos</a:t>
            </a:r>
          </a:p>
          <a:p>
            <a:pPr algn="ctr"/>
            <a:endParaRPr lang="en-GB"/>
          </a:p>
          <a:p>
            <a:endParaRPr lang="en-US" sz="3600" dirty="0">
              <a:solidFill>
                <a:srgbClr val="C00000"/>
              </a:solidFill>
              <a:latin typeface="Calibri"/>
              <a:ea typeface="Calibri"/>
              <a:cs typeface="Calibri"/>
            </a:endParaRPr>
          </a:p>
        </p:txBody>
      </p:sp>
    </p:spTree>
    <p:extLst>
      <p:ext uri="{BB962C8B-B14F-4D97-AF65-F5344CB8AC3E}">
        <p14:creationId xmlns:p14="http://schemas.microsoft.com/office/powerpoint/2010/main" val="41235408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D072A2C9-C95D-2F4D-1D49-F63A9640FC1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0BC0D043-EE04-35CF-31DD-0B8AC499D7C2}"/>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8B3C9C80-D58C-41AE-484E-EA2EB752EF32}"/>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
        <p:nvSpPr>
          <p:cNvPr id="2" name="TextBox 1">
            <a:extLst>
              <a:ext uri="{FF2B5EF4-FFF2-40B4-BE49-F238E27FC236}">
                <a16:creationId xmlns:a16="http://schemas.microsoft.com/office/drawing/2014/main" id="{E7B2136F-8138-69F0-3654-411A547EA468}"/>
              </a:ext>
            </a:extLst>
          </p:cNvPr>
          <p:cNvSpPr txBox="1"/>
          <p:nvPr/>
        </p:nvSpPr>
        <p:spPr>
          <a:xfrm>
            <a:off x="527538" y="592015"/>
            <a:ext cx="8023891" cy="61863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dirty="0">
                <a:solidFill>
                  <a:srgbClr val="C00000"/>
                </a:solidFill>
                <a:latin typeface="Calibri"/>
                <a:ea typeface="Calibri"/>
                <a:cs typeface="Calibri"/>
              </a:rPr>
              <a:t>The old school:-</a:t>
            </a:r>
            <a:r>
              <a:rPr lang="en-US" sz="3600" dirty="0">
                <a:solidFill>
                  <a:srgbClr val="C00000"/>
                </a:solidFill>
                <a:latin typeface="Calibri"/>
                <a:ea typeface="Calibri"/>
                <a:cs typeface="Calibri"/>
              </a:rPr>
              <a:t> </a:t>
            </a:r>
            <a:endParaRPr lang="en-US" sz="3600" dirty="0">
              <a:solidFill>
                <a:srgbClr val="C00000"/>
              </a:solidFill>
              <a:latin typeface="Calibri"/>
              <a:ea typeface="Calibri"/>
              <a:cs typeface="Segoe UI"/>
            </a:endParaRPr>
          </a:p>
          <a:p>
            <a:pPr marL="571500" indent="-571500">
              <a:buFont typeface="Wingdings,Sans-Serif"/>
              <a:buChar char="ü"/>
            </a:pPr>
            <a:r>
              <a:rPr lang="en-GB" sz="3600" dirty="0">
                <a:solidFill>
                  <a:srgbClr val="002060"/>
                </a:solidFill>
                <a:latin typeface="Calibri"/>
                <a:ea typeface="Calibri"/>
                <a:cs typeface="Calibri"/>
              </a:rPr>
              <a:t>Friends of PHS Charity</a:t>
            </a:r>
          </a:p>
          <a:p>
            <a:pPr marL="571500" indent="-571500">
              <a:buFont typeface="Wingdings,Sans-Serif"/>
              <a:buChar char="ü"/>
            </a:pPr>
            <a:r>
              <a:rPr lang="en-GB" sz="3600" dirty="0">
                <a:solidFill>
                  <a:srgbClr val="002060"/>
                </a:solidFill>
                <a:latin typeface="Calibri"/>
                <a:ea typeface="Calibri"/>
                <a:cs typeface="Calibri"/>
              </a:rPr>
              <a:t>Auctioned and sold hundreds of items from the old school </a:t>
            </a:r>
          </a:p>
          <a:p>
            <a:pPr marL="571500" indent="-571500">
              <a:buFont typeface="Wingdings,Sans-Serif"/>
              <a:buChar char="ü"/>
            </a:pPr>
            <a:r>
              <a:rPr lang="en-GB" sz="3600" dirty="0">
                <a:solidFill>
                  <a:srgbClr val="002060"/>
                </a:solidFill>
                <a:latin typeface="Calibri"/>
                <a:ea typeface="Calibri"/>
                <a:cs typeface="Calibri"/>
              </a:rPr>
              <a:t>Keeping parts of PHS in the community</a:t>
            </a:r>
          </a:p>
          <a:p>
            <a:pPr marL="571500" indent="-571500">
              <a:buFont typeface="Wingdings,Sans-Serif"/>
              <a:buChar char="ü"/>
            </a:pPr>
            <a:r>
              <a:rPr lang="en-GB" sz="3600" dirty="0">
                <a:solidFill>
                  <a:srgbClr val="002060"/>
                </a:solidFill>
                <a:latin typeface="Calibri"/>
                <a:ea typeface="Calibri"/>
                <a:cs typeface="Calibri"/>
              </a:rPr>
              <a:t>Raised a lot of money </a:t>
            </a:r>
            <a:r>
              <a:rPr lang="en-GB" sz="3600" dirty="0">
                <a:solidFill>
                  <a:srgbClr val="C00000"/>
                </a:solidFill>
                <a:latin typeface="Calibri"/>
                <a:ea typeface="Calibri"/>
                <a:cs typeface="Calibri"/>
              </a:rPr>
              <a:t>for you</a:t>
            </a:r>
            <a:r>
              <a:rPr lang="en-GB" sz="3600" dirty="0">
                <a:solidFill>
                  <a:srgbClr val="002060"/>
                </a:solidFill>
                <a:latin typeface="Calibri"/>
                <a:ea typeface="Calibri"/>
                <a:cs typeface="Calibri"/>
              </a:rPr>
              <a:t> already!!</a:t>
            </a:r>
          </a:p>
          <a:p>
            <a:pPr marL="571500" indent="-571500">
              <a:buFont typeface="Wingdings,Sans-Serif"/>
              <a:buChar char="ü"/>
            </a:pPr>
            <a:r>
              <a:rPr lang="en-GB" sz="3600" dirty="0">
                <a:solidFill>
                  <a:srgbClr val="002060"/>
                </a:solidFill>
                <a:latin typeface="Calibri"/>
                <a:ea typeface="Calibri"/>
                <a:cs typeface="Calibri"/>
              </a:rPr>
              <a:t>A great story of recycling and raising money</a:t>
            </a:r>
          </a:p>
          <a:p>
            <a:pPr marL="571500" indent="-571500">
              <a:buFont typeface="Wingdings,Sans-Serif"/>
              <a:buChar char="ü"/>
            </a:pPr>
            <a:r>
              <a:rPr lang="en-GB" sz="3600" dirty="0">
                <a:solidFill>
                  <a:srgbClr val="002060"/>
                </a:solidFill>
                <a:latin typeface="Calibri"/>
                <a:ea typeface="Calibri"/>
                <a:cs typeface="Calibri"/>
              </a:rPr>
              <a:t>We gave a lot of furniture and equipment to other schools and </a:t>
            </a:r>
            <a:r>
              <a:rPr lang="en-GB" sz="3600">
                <a:solidFill>
                  <a:srgbClr val="002060"/>
                </a:solidFill>
                <a:latin typeface="Calibri"/>
                <a:ea typeface="Calibri"/>
                <a:cs typeface="Calibri"/>
              </a:rPr>
              <a:t>local groups </a:t>
            </a:r>
            <a:endParaRPr lang="en-GB" sz="3600" dirty="0">
              <a:solidFill>
                <a:srgbClr val="002060"/>
              </a:solidFill>
              <a:latin typeface="Calibri"/>
              <a:ea typeface="Calibri"/>
              <a:cs typeface="Calibri"/>
            </a:endParaRPr>
          </a:p>
        </p:txBody>
      </p:sp>
    </p:spTree>
    <p:extLst>
      <p:ext uri="{BB962C8B-B14F-4D97-AF65-F5344CB8AC3E}">
        <p14:creationId xmlns:p14="http://schemas.microsoft.com/office/powerpoint/2010/main" val="31973333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42468152-C5C8-477F-CB06-89DAB1B8BC25}"/>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31C8938-2533-9A1F-4BE6-D7E3B05D9F1E}"/>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A862D9BA-FB0A-3565-718E-93DAAD3F8983}"/>
              </a:ext>
            </a:extLst>
          </p:cNvPr>
          <p:cNvSpPr txBox="1"/>
          <p:nvPr/>
        </p:nvSpPr>
        <p:spPr>
          <a:xfrm>
            <a:off x="157748" y="301657"/>
            <a:ext cx="8799616" cy="5593905"/>
          </a:xfrm>
          <a:prstGeom prst="rect">
            <a:avLst/>
          </a:prstGeom>
          <a:noFill/>
        </p:spPr>
        <p:txBody>
          <a:bodyPr wrap="square" lIns="51435" tIns="25718" rIns="51435" bIns="25718" anchor="t">
            <a:spAutoFit/>
          </a:bodyPr>
          <a:lstStyle/>
          <a:p>
            <a:r>
              <a:rPr lang="en-GB" sz="5400" b="1" dirty="0">
                <a:solidFill>
                  <a:srgbClr val="C00000"/>
                </a:solidFill>
                <a:latin typeface="Calibri"/>
                <a:ea typeface="Calibri"/>
                <a:cs typeface="Calibri"/>
              </a:rPr>
              <a:t>Coming up ...</a:t>
            </a:r>
          </a:p>
          <a:p>
            <a:endParaRPr lang="en-GB" sz="5400" b="1" dirty="0">
              <a:solidFill>
                <a:srgbClr val="C00000"/>
              </a:solidFill>
              <a:latin typeface="Calibri"/>
              <a:ea typeface="Calibri"/>
              <a:cs typeface="Calibri"/>
            </a:endParaRPr>
          </a:p>
          <a:p>
            <a:r>
              <a:rPr lang="en-GB" sz="5400" b="1" dirty="0">
                <a:solidFill>
                  <a:srgbClr val="002060"/>
                </a:solidFill>
                <a:latin typeface="Calibri"/>
                <a:ea typeface="Calibri"/>
                <a:cs typeface="Calibri"/>
              </a:rPr>
              <a:t>Concert</a:t>
            </a:r>
          </a:p>
          <a:p>
            <a:r>
              <a:rPr lang="en-GB" sz="5400" b="1" dirty="0">
                <a:solidFill>
                  <a:srgbClr val="002060"/>
                </a:solidFill>
                <a:latin typeface="Calibri"/>
                <a:ea typeface="Calibri"/>
                <a:cs typeface="Calibri"/>
              </a:rPr>
              <a:t>Dances </a:t>
            </a:r>
          </a:p>
          <a:p>
            <a:endParaRPr lang="en-GB" sz="3200" b="1" dirty="0">
              <a:solidFill>
                <a:srgbClr val="C00000"/>
              </a:solidFill>
              <a:latin typeface="Calibri"/>
              <a:ea typeface="Calibri" panose="020F0502020204030204" pitchFamily="34" charset="0"/>
              <a:cs typeface="Calibri" panose="020F0502020204030204" pitchFamily="34" charset="0"/>
            </a:endParaRPr>
          </a:p>
          <a:p>
            <a:endParaRPr lang="en-GB" sz="1200" i="1" dirty="0">
              <a:solidFill>
                <a:srgbClr val="C00000"/>
              </a:solidFill>
              <a:latin typeface="Aptos"/>
              <a:ea typeface="Calibri" panose="020F0502020204030204" pitchFamily="34" charset="0"/>
              <a:cs typeface="Calibri" panose="020F0502020204030204" pitchFamily="34" charset="0"/>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699A3E7E-BBA5-8D1A-14C8-ED35AAF52FF0}"/>
              </a:ext>
            </a:extLst>
          </p:cNvPr>
          <p:cNvSpPr txBox="1"/>
          <p:nvPr/>
        </p:nvSpPr>
        <p:spPr>
          <a:xfrm>
            <a:off x="156576" y="6289110"/>
            <a:ext cx="896654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i="1" baseline="0" dirty="0">
                <a:solidFill>
                  <a:srgbClr val="C00000"/>
                </a:solidFill>
                <a:latin typeface="Calibri"/>
                <a:ea typeface="Calibri"/>
                <a:cs typeface="Calibri"/>
              </a:rPr>
              <a:t>We are One Peebles: our community where we belong, grow and achieve.</a:t>
            </a:r>
            <a:endParaRPr lang="en-GB" sz="2000">
              <a:latin typeface="Calibri"/>
              <a:ea typeface="Calibri"/>
              <a:cs typeface="Calibri"/>
            </a:endParaRPr>
          </a:p>
        </p:txBody>
      </p:sp>
      <p:pic>
        <p:nvPicPr>
          <p:cNvPr id="5" name="Picture 4" descr="A logo of a family&#10;&#10;AI-generated content may be incorrect.">
            <a:extLst>
              <a:ext uri="{FF2B5EF4-FFF2-40B4-BE49-F238E27FC236}">
                <a16:creationId xmlns:a16="http://schemas.microsoft.com/office/drawing/2014/main" id="{DED34AA1-1772-65AC-283E-E690A9F09DD5}"/>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32445474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BEA9CF1F-D127-698E-8EDD-828D41C866B3}"/>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37357CDC-4933-1170-41F7-86C6BA0C579B}"/>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BCDE5B37-1ACD-543D-21DF-CD6F6F49F79F}"/>
              </a:ext>
            </a:extLst>
          </p:cNvPr>
          <p:cNvSpPr txBox="1"/>
          <p:nvPr/>
        </p:nvSpPr>
        <p:spPr>
          <a:xfrm>
            <a:off x="156576" y="6289110"/>
            <a:ext cx="896654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i="1" baseline="0" dirty="0">
                <a:solidFill>
                  <a:srgbClr val="C00000"/>
                </a:solidFill>
                <a:latin typeface="Calibri"/>
                <a:ea typeface="Calibri"/>
                <a:cs typeface="Calibri"/>
              </a:rPr>
              <a:t>We are One Peebles: our community where we belong, grow and achieve.</a:t>
            </a:r>
            <a:endParaRPr lang="en-GB" sz="2000">
              <a:latin typeface="Calibri"/>
              <a:ea typeface="Calibri"/>
              <a:cs typeface="Calibri"/>
            </a:endParaRPr>
          </a:p>
        </p:txBody>
      </p:sp>
      <p:pic>
        <p:nvPicPr>
          <p:cNvPr id="5" name="Picture 4" descr="A logo of a family&#10;&#10;AI-generated content may be incorrect.">
            <a:extLst>
              <a:ext uri="{FF2B5EF4-FFF2-40B4-BE49-F238E27FC236}">
                <a16:creationId xmlns:a16="http://schemas.microsoft.com/office/drawing/2014/main" id="{8330B082-7C3C-F52B-FC5D-D3B7309E4225}"/>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pic>
        <p:nvPicPr>
          <p:cNvPr id="3" name="Picture 2" descr="A collage of a building and a tree&#10;&#10;AI-generated content may be incorrect.">
            <a:extLst>
              <a:ext uri="{FF2B5EF4-FFF2-40B4-BE49-F238E27FC236}">
                <a16:creationId xmlns:a16="http://schemas.microsoft.com/office/drawing/2014/main" id="{7E5129A6-896E-C1DD-FD45-49A4BAE3A7F0}"/>
              </a:ext>
            </a:extLst>
          </p:cNvPr>
          <p:cNvPicPr>
            <a:picLocks noChangeAspect="1"/>
          </p:cNvPicPr>
          <p:nvPr/>
        </p:nvPicPr>
        <p:blipFill>
          <a:blip r:embed="rId4"/>
          <a:stretch>
            <a:fillRect/>
          </a:stretch>
        </p:blipFill>
        <p:spPr>
          <a:xfrm>
            <a:off x="347662" y="207227"/>
            <a:ext cx="5705475" cy="6019800"/>
          </a:xfrm>
          <a:prstGeom prst="rect">
            <a:avLst/>
          </a:prstGeom>
        </p:spPr>
      </p:pic>
      <p:sp>
        <p:nvSpPr>
          <p:cNvPr id="6" name="TextBox 5">
            <a:extLst>
              <a:ext uri="{FF2B5EF4-FFF2-40B4-BE49-F238E27FC236}">
                <a16:creationId xmlns:a16="http://schemas.microsoft.com/office/drawing/2014/main" id="{B5ACDC27-556D-69AC-070D-29E39117BCB7}"/>
              </a:ext>
            </a:extLst>
          </p:cNvPr>
          <p:cNvSpPr txBox="1"/>
          <p:nvPr/>
        </p:nvSpPr>
        <p:spPr>
          <a:xfrm>
            <a:off x="6255833" y="1120697"/>
            <a:ext cx="2687444"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5400" b="1" dirty="0">
                <a:solidFill>
                  <a:srgbClr val="002060"/>
                </a:solidFill>
                <a:latin typeface="Calibri"/>
                <a:ea typeface="Segoe UI"/>
                <a:cs typeface="Segoe UI"/>
              </a:rPr>
              <a:t>Tree of learning in an orchard of learning </a:t>
            </a:r>
            <a:endParaRPr lang="en-US" sz="5400" dirty="0">
              <a:latin typeface="Calibri"/>
              <a:cs typeface="Segoe UI"/>
            </a:endParaRPr>
          </a:p>
          <a:p>
            <a:pPr algn="ctr"/>
            <a:endParaRPr lang="en-GB"/>
          </a:p>
        </p:txBody>
      </p:sp>
      <p:sp>
        <p:nvSpPr>
          <p:cNvPr id="4" name="TextBox 3">
            <a:extLst>
              <a:ext uri="{FF2B5EF4-FFF2-40B4-BE49-F238E27FC236}">
                <a16:creationId xmlns:a16="http://schemas.microsoft.com/office/drawing/2014/main" id="{19F98AD4-5D68-46DB-D498-D58354973786}"/>
              </a:ext>
            </a:extLst>
          </p:cNvPr>
          <p:cNvSpPr txBox="1"/>
          <p:nvPr/>
        </p:nvSpPr>
        <p:spPr>
          <a:xfrm>
            <a:off x="690113" y="4061604"/>
            <a:ext cx="2516038"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5400" b="1" baseline="0">
                <a:solidFill>
                  <a:srgbClr val="002060"/>
                </a:solidFill>
                <a:latin typeface="Calibri"/>
              </a:rPr>
              <a:t>Tree of learning</a:t>
            </a:r>
            <a:endParaRPr lang="en-GB"/>
          </a:p>
          <a:p>
            <a:pPr algn="ctr"/>
            <a:endParaRPr lang="en-GB"/>
          </a:p>
        </p:txBody>
      </p:sp>
    </p:spTree>
    <p:extLst>
      <p:ext uri="{BB962C8B-B14F-4D97-AF65-F5344CB8AC3E}">
        <p14:creationId xmlns:p14="http://schemas.microsoft.com/office/powerpoint/2010/main" val="32542431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BAF1BE55-442B-5945-96FE-09B5DF74DA8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A000661E-14EF-C52B-613C-771ABE40DD50}"/>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4B387621-F8B5-488C-5D76-98F94D8D5A59}"/>
              </a:ext>
            </a:extLst>
          </p:cNvPr>
          <p:cNvSpPr txBox="1"/>
          <p:nvPr/>
        </p:nvSpPr>
        <p:spPr>
          <a:xfrm>
            <a:off x="157748" y="301657"/>
            <a:ext cx="8799616" cy="3747245"/>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Phase 2</a:t>
            </a:r>
            <a:endParaRPr lang="en-US" dirty="0"/>
          </a:p>
          <a:p>
            <a:endParaRPr lang="en-GB" sz="3200" b="1" dirty="0">
              <a:solidFill>
                <a:srgbClr val="C00000"/>
              </a:solidFill>
              <a:latin typeface="Calibri"/>
              <a:ea typeface="Calibri"/>
              <a:cs typeface="Calibri"/>
            </a:endParaRPr>
          </a:p>
          <a:p>
            <a:endParaRPr lang="en-GB" sz="3200" b="1" dirty="0">
              <a:solidFill>
                <a:srgbClr val="C00000"/>
              </a:solidFill>
              <a:latin typeface="Calibri"/>
              <a:ea typeface="Calibri"/>
              <a:cs typeface="Calibri"/>
            </a:endParaRPr>
          </a:p>
          <a:p>
            <a:endParaRPr lang="en-GB" sz="3200" b="1" dirty="0">
              <a:solidFill>
                <a:srgbClr val="C00000"/>
              </a:solidFill>
              <a:latin typeface="Calibri"/>
              <a:ea typeface="Calibri" panose="020F0502020204030204" pitchFamily="34" charset="0"/>
              <a:cs typeface="Calibri" panose="020F0502020204030204" pitchFamily="34" charset="0"/>
            </a:endParaRPr>
          </a:p>
          <a:p>
            <a:endParaRPr lang="en-GB" sz="1200" i="1" dirty="0">
              <a:solidFill>
                <a:srgbClr val="C00000"/>
              </a:solidFill>
              <a:latin typeface="Aptos"/>
              <a:ea typeface="Calibri" panose="020F0502020204030204" pitchFamily="34" charset="0"/>
              <a:cs typeface="Calibri" panose="020F0502020204030204" pitchFamily="34" charset="0"/>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DAA7704A-5526-2E4C-99D4-4D8F709FE26D}"/>
              </a:ext>
            </a:extLst>
          </p:cNvPr>
          <p:cNvSpPr txBox="1"/>
          <p:nvPr/>
        </p:nvSpPr>
        <p:spPr>
          <a:xfrm>
            <a:off x="156576" y="6289110"/>
            <a:ext cx="896654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i="1" baseline="0" dirty="0">
                <a:solidFill>
                  <a:srgbClr val="C00000"/>
                </a:solidFill>
                <a:latin typeface="Calibri"/>
                <a:ea typeface="Calibri"/>
                <a:cs typeface="Calibri"/>
              </a:rPr>
              <a:t>We are One Peebles: our community where we belong, grow and achieve.</a:t>
            </a:r>
            <a:endParaRPr lang="en-GB" sz="2000">
              <a:latin typeface="Calibri"/>
              <a:ea typeface="Calibri"/>
              <a:cs typeface="Calibri"/>
            </a:endParaRPr>
          </a:p>
        </p:txBody>
      </p:sp>
      <p:pic>
        <p:nvPicPr>
          <p:cNvPr id="5" name="Picture 4" descr="A logo of a family&#10;&#10;AI-generated content may be incorrect.">
            <a:extLst>
              <a:ext uri="{FF2B5EF4-FFF2-40B4-BE49-F238E27FC236}">
                <a16:creationId xmlns:a16="http://schemas.microsoft.com/office/drawing/2014/main" id="{BC7572FC-1039-01EC-480B-650E4067452C}"/>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pic>
        <p:nvPicPr>
          <p:cNvPr id="4" name="Picture 3" descr="A aerial view of a park&#10;&#10;AI-generated content may be incorrect.">
            <a:extLst>
              <a:ext uri="{FF2B5EF4-FFF2-40B4-BE49-F238E27FC236}">
                <a16:creationId xmlns:a16="http://schemas.microsoft.com/office/drawing/2014/main" id="{33A37A7D-C8B5-7C00-F559-8E26B8400EA3}"/>
              </a:ext>
            </a:extLst>
          </p:cNvPr>
          <p:cNvPicPr>
            <a:picLocks noChangeAspect="1"/>
          </p:cNvPicPr>
          <p:nvPr/>
        </p:nvPicPr>
        <p:blipFill>
          <a:blip r:embed="rId4"/>
          <a:stretch>
            <a:fillRect/>
          </a:stretch>
        </p:blipFill>
        <p:spPr>
          <a:xfrm>
            <a:off x="273889" y="1186222"/>
            <a:ext cx="7848600" cy="3076575"/>
          </a:xfrm>
          <a:prstGeom prst="rect">
            <a:avLst/>
          </a:prstGeom>
        </p:spPr>
      </p:pic>
    </p:spTree>
    <p:extLst>
      <p:ext uri="{BB962C8B-B14F-4D97-AF65-F5344CB8AC3E}">
        <p14:creationId xmlns:p14="http://schemas.microsoft.com/office/powerpoint/2010/main" val="41110985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482BF8F5-EBC7-C833-85F6-6B599B640CB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BE14260-F8F5-D1B8-3228-15B080515342}"/>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3253F455-7B3D-F0C7-B5BC-5C911F279E24}"/>
              </a:ext>
            </a:extLst>
          </p:cNvPr>
          <p:cNvSpPr txBox="1"/>
          <p:nvPr/>
        </p:nvSpPr>
        <p:spPr>
          <a:xfrm>
            <a:off x="157748" y="301657"/>
            <a:ext cx="8799616" cy="3747245"/>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Phase 2</a:t>
            </a:r>
            <a:endParaRPr lang="en-US" dirty="0"/>
          </a:p>
          <a:p>
            <a:endParaRPr lang="en-GB" sz="3200" b="1" dirty="0">
              <a:solidFill>
                <a:srgbClr val="C00000"/>
              </a:solidFill>
              <a:latin typeface="Calibri"/>
              <a:ea typeface="Calibri"/>
              <a:cs typeface="Calibri"/>
            </a:endParaRPr>
          </a:p>
          <a:p>
            <a:endParaRPr lang="en-GB" sz="3200" b="1" dirty="0">
              <a:solidFill>
                <a:srgbClr val="C00000"/>
              </a:solidFill>
              <a:latin typeface="Calibri"/>
              <a:ea typeface="Calibri"/>
              <a:cs typeface="Calibri"/>
            </a:endParaRPr>
          </a:p>
          <a:p>
            <a:endParaRPr lang="en-GB" sz="3200" b="1" dirty="0">
              <a:solidFill>
                <a:srgbClr val="C00000"/>
              </a:solidFill>
              <a:latin typeface="Calibri"/>
              <a:ea typeface="Calibri" panose="020F0502020204030204" pitchFamily="34" charset="0"/>
              <a:cs typeface="Calibri" panose="020F0502020204030204" pitchFamily="34" charset="0"/>
            </a:endParaRPr>
          </a:p>
          <a:p>
            <a:endParaRPr lang="en-GB" sz="1200" i="1" dirty="0">
              <a:solidFill>
                <a:srgbClr val="C00000"/>
              </a:solidFill>
              <a:latin typeface="Aptos"/>
              <a:ea typeface="Calibri" panose="020F0502020204030204" pitchFamily="34" charset="0"/>
              <a:cs typeface="Calibri" panose="020F0502020204030204" pitchFamily="34" charset="0"/>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0270AB85-4B40-AEDC-1876-D575D1D11872}"/>
              </a:ext>
            </a:extLst>
          </p:cNvPr>
          <p:cNvSpPr txBox="1"/>
          <p:nvPr/>
        </p:nvSpPr>
        <p:spPr>
          <a:xfrm>
            <a:off x="156576" y="6289110"/>
            <a:ext cx="896654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i="1" baseline="0" dirty="0">
                <a:solidFill>
                  <a:srgbClr val="C00000"/>
                </a:solidFill>
                <a:latin typeface="Calibri"/>
                <a:ea typeface="Calibri"/>
                <a:cs typeface="Calibri"/>
              </a:rPr>
              <a:t>We are One Peebles: our community where we belong, grow and achieve.</a:t>
            </a:r>
            <a:endParaRPr lang="en-GB" sz="2000">
              <a:latin typeface="Calibri"/>
              <a:ea typeface="Calibri"/>
              <a:cs typeface="Calibri"/>
            </a:endParaRPr>
          </a:p>
        </p:txBody>
      </p:sp>
      <p:pic>
        <p:nvPicPr>
          <p:cNvPr id="5" name="Picture 4" descr="A logo of a family&#10;&#10;AI-generated content may be incorrect.">
            <a:extLst>
              <a:ext uri="{FF2B5EF4-FFF2-40B4-BE49-F238E27FC236}">
                <a16:creationId xmlns:a16="http://schemas.microsoft.com/office/drawing/2014/main" id="{1265A599-9FC7-E3A0-F6DF-AA5B2EF48176}"/>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pic>
        <p:nvPicPr>
          <p:cNvPr id="3" name="Picture 2" descr="A map of a park&#10;&#10;AI-generated content may be incorrect.">
            <a:extLst>
              <a:ext uri="{FF2B5EF4-FFF2-40B4-BE49-F238E27FC236}">
                <a16:creationId xmlns:a16="http://schemas.microsoft.com/office/drawing/2014/main" id="{EE658673-7226-4E8E-3FD1-CA7A7C9D266B}"/>
              </a:ext>
            </a:extLst>
          </p:cNvPr>
          <p:cNvPicPr>
            <a:picLocks noChangeAspect="1"/>
          </p:cNvPicPr>
          <p:nvPr/>
        </p:nvPicPr>
        <p:blipFill>
          <a:blip r:embed="rId4"/>
          <a:stretch>
            <a:fillRect/>
          </a:stretch>
        </p:blipFill>
        <p:spPr>
          <a:xfrm>
            <a:off x="600075" y="1095375"/>
            <a:ext cx="7943850" cy="4667250"/>
          </a:xfrm>
          <a:prstGeom prst="rect">
            <a:avLst/>
          </a:prstGeom>
        </p:spPr>
      </p:pic>
    </p:spTree>
    <p:extLst>
      <p:ext uri="{BB962C8B-B14F-4D97-AF65-F5344CB8AC3E}">
        <p14:creationId xmlns:p14="http://schemas.microsoft.com/office/powerpoint/2010/main" val="36059093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52E602EA-ABCF-D80C-1FAF-3E6D773C8C0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B2B3C7A-B173-3074-C977-31F2821F26A6}"/>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487EBDD-F418-56FD-65C1-5C79D26B7668}"/>
              </a:ext>
            </a:extLst>
          </p:cNvPr>
          <p:cNvSpPr txBox="1"/>
          <p:nvPr/>
        </p:nvSpPr>
        <p:spPr>
          <a:xfrm>
            <a:off x="157748" y="301657"/>
            <a:ext cx="8799616" cy="2762360"/>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Questions?</a:t>
            </a:r>
            <a:endParaRPr lang="en-US" dirty="0"/>
          </a:p>
          <a:p>
            <a:endParaRPr lang="en-GB" sz="3200" b="1" dirty="0">
              <a:solidFill>
                <a:srgbClr val="C00000"/>
              </a:solidFill>
              <a:latin typeface="Calibri"/>
              <a:ea typeface="Calibri"/>
              <a:cs typeface="Calibri"/>
            </a:endParaRPr>
          </a:p>
          <a:p>
            <a:endParaRPr lang="en-GB" sz="1200" i="1" dirty="0">
              <a:solidFill>
                <a:srgbClr val="C00000"/>
              </a:solidFill>
              <a:latin typeface="Aptos"/>
              <a:ea typeface="Calibri"/>
              <a:cs typeface="Calibri"/>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998A436E-DA98-0AA0-373F-91B2C56C4E05}"/>
              </a:ext>
            </a:extLst>
          </p:cNvPr>
          <p:cNvSpPr txBox="1"/>
          <p:nvPr/>
        </p:nvSpPr>
        <p:spPr>
          <a:xfrm>
            <a:off x="156576" y="6289110"/>
            <a:ext cx="896654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i="1" baseline="0" dirty="0">
                <a:solidFill>
                  <a:srgbClr val="C00000"/>
                </a:solidFill>
                <a:latin typeface="Calibri"/>
                <a:ea typeface="Calibri"/>
                <a:cs typeface="Calibri"/>
              </a:rPr>
              <a:t>We are One Peebles: our community where we belong, grow and achieve.</a:t>
            </a:r>
            <a:endParaRPr lang="en-GB" sz="2000">
              <a:latin typeface="Calibri"/>
              <a:ea typeface="Calibri"/>
              <a:cs typeface="Calibri"/>
            </a:endParaRPr>
          </a:p>
        </p:txBody>
      </p:sp>
      <p:pic>
        <p:nvPicPr>
          <p:cNvPr id="3" name="Graphic 2" descr="Questions with solid fill">
            <a:extLst>
              <a:ext uri="{FF2B5EF4-FFF2-40B4-BE49-F238E27FC236}">
                <a16:creationId xmlns:a16="http://schemas.microsoft.com/office/drawing/2014/main" id="{610A4F2E-37D8-3E72-7EB5-5A3F90AC03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87046" y="706677"/>
            <a:ext cx="5183687" cy="5225440"/>
          </a:xfrm>
          <a:prstGeom prst="rect">
            <a:avLst/>
          </a:prstGeom>
        </p:spPr>
      </p:pic>
      <p:pic>
        <p:nvPicPr>
          <p:cNvPr id="5" name="Picture 4" descr="A logo of a family&#10;&#10;AI-generated content may be incorrect.">
            <a:extLst>
              <a:ext uri="{FF2B5EF4-FFF2-40B4-BE49-F238E27FC236}">
                <a16:creationId xmlns:a16="http://schemas.microsoft.com/office/drawing/2014/main" id="{7EA1E555-86B8-BA13-5275-5D340658628F}"/>
              </a:ext>
            </a:extLst>
          </p:cNvPr>
          <p:cNvPicPr>
            <a:picLocks noChangeAspect="1"/>
          </p:cNvPicPr>
          <p:nvPr/>
        </p:nvPicPr>
        <p:blipFill>
          <a:blip r:embed="rId5"/>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26452102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D7C1C5F5CB8A42AF8C4419F0F8B6D2" ma:contentTypeVersion="39" ma:contentTypeDescription="Create a new document." ma:contentTypeScope="" ma:versionID="65b6866ad88b80f319c05af310f88857">
  <xsd:schema xmlns:xsd="http://www.w3.org/2001/XMLSchema" xmlns:xs="http://www.w3.org/2001/XMLSchema" xmlns:p="http://schemas.microsoft.com/office/2006/metadata/properties" xmlns:ns2="759ef179-04c5-4354-8322-8d11da1f0b07" xmlns:ns3="709a639c-a9d8-41db-89c8-26b20871816e" targetNamespace="http://schemas.microsoft.com/office/2006/metadata/properties" ma:root="true" ma:fieldsID="fb160c4925424fb0a0507864b5c4b936" ns2:_="" ns3:_="">
    <xsd:import namespace="759ef179-04c5-4354-8322-8d11da1f0b07"/>
    <xsd:import namespace="709a639c-a9d8-41db-89c8-26b20871816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Notes" minOccurs="0"/>
                <xsd:element ref="ns2:Comments" minOccurs="0"/>
                <xsd:element ref="ns2:MediaServiceLocation" minOccurs="0"/>
                <xsd:element ref="ns2:MediaServiceObjectDetectorVersions"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9ef179-04c5-4354-8322-8d11da1f0b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Notes" ma:index="20" nillable="true" ma:displayName="Notes" ma:format="Dropdown" ma:internalName="Notes">
      <xsd:simpleType>
        <xsd:restriction base="dms:Text">
          <xsd:maxLength value="255"/>
        </xsd:restriction>
      </xsd:simpleType>
    </xsd:element>
    <xsd:element name="Comments" ma:index="21" nillable="true" ma:displayName="Comments" ma:format="Dropdown" ma:internalName="Comments">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NotebookType" ma:index="24" nillable="true" ma:displayName="Notebook Type" ma:internalName="NotebookType">
      <xsd:simpleType>
        <xsd:restriction base="dms:Text"/>
      </xsd:simpleType>
    </xsd:element>
    <xsd:element name="FolderType" ma:index="25" nillable="true" ma:displayName="Folder Type" ma:internalName="FolderType">
      <xsd:simpleType>
        <xsd:restriction base="dms:Text"/>
      </xsd:simpleType>
    </xsd:element>
    <xsd:element name="CultureName" ma:index="26" nillable="true" ma:displayName="Culture Name" ma:internalName="CultureName">
      <xsd:simpleType>
        <xsd:restriction base="dms:Text"/>
      </xsd:simpleType>
    </xsd:element>
    <xsd:element name="AppVersion" ma:index="27" nillable="true" ma:displayName="App Version" ma:internalName="AppVersion">
      <xsd:simpleType>
        <xsd:restriction base="dms:Text"/>
      </xsd:simpleType>
    </xsd:element>
    <xsd:element name="TeamsChannelId" ma:index="28" nillable="true" ma:displayName="Teams Channel Id" ma:internalName="TeamsChannelId">
      <xsd:simpleType>
        <xsd:restriction base="dms:Text"/>
      </xsd:simpleType>
    </xsd:element>
    <xsd:element name="Owner" ma:index="29"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30" nillable="true" ma:displayName="Math Settings" ma:internalName="Math_Settings">
      <xsd:simpleType>
        <xsd:restriction base="dms:Text"/>
      </xsd:simpleType>
    </xsd:element>
    <xsd:element name="DefaultSectionNames" ma:index="31" nillable="true" ma:displayName="Default Section Names" ma:internalName="DefaultSectionNames">
      <xsd:simpleType>
        <xsd:restriction base="dms:Note">
          <xsd:maxLength value="255"/>
        </xsd:restriction>
      </xsd:simpleType>
    </xsd:element>
    <xsd:element name="Templates" ma:index="32" nillable="true" ma:displayName="Templates" ma:internalName="Templates">
      <xsd:simpleType>
        <xsd:restriction base="dms:Note">
          <xsd:maxLength value="255"/>
        </xsd:restriction>
      </xsd:simpleType>
    </xsd:element>
    <xsd:element name="Teachers" ma:index="3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6" nillable="true" ma:displayName="Distribution Groups" ma:internalName="Distribution_Groups">
      <xsd:simpleType>
        <xsd:restriction base="dms:Note">
          <xsd:maxLength value="255"/>
        </xsd:restriction>
      </xsd:simpleType>
    </xsd:element>
    <xsd:element name="LMS_Mappings" ma:index="37" nillable="true" ma:displayName="LMS Mappings" ma:internalName="LMS_Mappings">
      <xsd:simpleType>
        <xsd:restriction base="dms:Note">
          <xsd:maxLength value="255"/>
        </xsd:restriction>
      </xsd:simpleType>
    </xsd:element>
    <xsd:element name="Invited_Teachers" ma:index="38" nillable="true" ma:displayName="Invited Teachers" ma:internalName="Invited_Teachers">
      <xsd:simpleType>
        <xsd:restriction base="dms:Note">
          <xsd:maxLength value="255"/>
        </xsd:restriction>
      </xsd:simpleType>
    </xsd:element>
    <xsd:element name="Invited_Students" ma:index="39" nillable="true" ma:displayName="Invited Students" ma:internalName="Invited_Students">
      <xsd:simpleType>
        <xsd:restriction base="dms:Note">
          <xsd:maxLength value="255"/>
        </xsd:restriction>
      </xsd:simpleType>
    </xsd:element>
    <xsd:element name="Self_Registration_Enabled" ma:index="40" nillable="true" ma:displayName="Self Registration Enabled" ma:internalName="Self_Registration_Enabled">
      <xsd:simpleType>
        <xsd:restriction base="dms:Boolean"/>
      </xsd:simpleType>
    </xsd:element>
    <xsd:element name="Has_Teacher_Only_SectionGroup" ma:index="41" nillable="true" ma:displayName="Has Teacher Only SectionGroup" ma:internalName="Has_Teacher_Only_SectionGroup">
      <xsd:simpleType>
        <xsd:restriction base="dms:Boolean"/>
      </xsd:simpleType>
    </xsd:element>
    <xsd:element name="Is_Collaboration_Space_Locked" ma:index="42" nillable="true" ma:displayName="Is Collaboration Space Locked" ma:internalName="Is_Collaboration_Space_Locked">
      <xsd:simpleType>
        <xsd:restriction base="dms:Boolean"/>
      </xsd:simpleType>
    </xsd:element>
    <xsd:element name="IsNotebookLocked" ma:index="43" nillable="true" ma:displayName="Is Notebook Locked" ma:internalName="IsNotebookLocked">
      <xsd:simpleType>
        <xsd:restriction base="dms:Boolean"/>
      </xsd:simpleType>
    </xsd:element>
    <xsd:element name="Teams_Channel_Section_Location" ma:index="44" nillable="true" ma:displayName="Teams Channel Section Location" ma:internalName="Teams_Channel_Section_Location">
      <xsd:simpleType>
        <xsd:restriction base="dms:Text"/>
      </xsd:simpleType>
    </xsd:element>
    <xsd:element name="MediaServiceSearchProperties" ma:index="4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09a639c-a9d8-41db-89c8-26b20871816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21711f8-0cdd-4124-a7bf-5bce232845e0}" ma:internalName="TaxCatchAll" ma:showField="CatchAllData" ma:web="709a639c-a9d8-41db-89c8-26b20871816e">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s_Collaboration_Space_Locked xmlns="759ef179-04c5-4354-8322-8d11da1f0b07" xsi:nil="true"/>
    <lcf76f155ced4ddcb4097134ff3c332f xmlns="759ef179-04c5-4354-8322-8d11da1f0b07">
      <Terms xmlns="http://schemas.microsoft.com/office/infopath/2007/PartnerControls"/>
    </lcf76f155ced4ddcb4097134ff3c332f>
    <TaxCatchAll xmlns="709a639c-a9d8-41db-89c8-26b20871816e" xsi:nil="true"/>
    <CultureName xmlns="759ef179-04c5-4354-8322-8d11da1f0b07" xsi:nil="true"/>
    <Students xmlns="759ef179-04c5-4354-8322-8d11da1f0b07">
      <UserInfo>
        <DisplayName/>
        <AccountId xsi:nil="true"/>
        <AccountType/>
      </UserInfo>
    </Students>
    <Has_Teacher_Only_SectionGroup xmlns="759ef179-04c5-4354-8322-8d11da1f0b07" xsi:nil="true"/>
    <AppVersion xmlns="759ef179-04c5-4354-8322-8d11da1f0b07" xsi:nil="true"/>
    <TeamsChannelId xmlns="759ef179-04c5-4354-8322-8d11da1f0b07" xsi:nil="true"/>
    <IsNotebookLocked xmlns="759ef179-04c5-4354-8322-8d11da1f0b07" xsi:nil="true"/>
    <Comments xmlns="759ef179-04c5-4354-8322-8d11da1f0b07" xsi:nil="true"/>
    <Teachers xmlns="759ef179-04c5-4354-8322-8d11da1f0b07">
      <UserInfo>
        <DisplayName/>
        <AccountId xsi:nil="true"/>
        <AccountType/>
      </UserInfo>
    </Teachers>
    <Self_Registration_Enabled xmlns="759ef179-04c5-4354-8322-8d11da1f0b07" xsi:nil="true"/>
    <Teams_Channel_Section_Location xmlns="759ef179-04c5-4354-8322-8d11da1f0b07" xsi:nil="true"/>
    <NotebookType xmlns="759ef179-04c5-4354-8322-8d11da1f0b07" xsi:nil="true"/>
    <Math_Settings xmlns="759ef179-04c5-4354-8322-8d11da1f0b07" xsi:nil="true"/>
    <Notes xmlns="759ef179-04c5-4354-8322-8d11da1f0b07" xsi:nil="true"/>
    <LMS_Mappings xmlns="759ef179-04c5-4354-8322-8d11da1f0b07" xsi:nil="true"/>
    <Invited_Students xmlns="759ef179-04c5-4354-8322-8d11da1f0b07" xsi:nil="true"/>
    <FolderType xmlns="759ef179-04c5-4354-8322-8d11da1f0b07" xsi:nil="true"/>
    <Owner xmlns="759ef179-04c5-4354-8322-8d11da1f0b07">
      <UserInfo>
        <DisplayName/>
        <AccountId xsi:nil="true"/>
        <AccountType/>
      </UserInfo>
    </Owner>
    <Student_Groups xmlns="759ef179-04c5-4354-8322-8d11da1f0b07">
      <UserInfo>
        <DisplayName/>
        <AccountId xsi:nil="true"/>
        <AccountType/>
      </UserInfo>
    </Student_Groups>
    <Distribution_Groups xmlns="759ef179-04c5-4354-8322-8d11da1f0b07" xsi:nil="true"/>
    <DefaultSectionNames xmlns="759ef179-04c5-4354-8322-8d11da1f0b07" xsi:nil="true"/>
    <Invited_Teachers xmlns="759ef179-04c5-4354-8322-8d11da1f0b07" xsi:nil="true"/>
    <Templates xmlns="759ef179-04c5-4354-8322-8d11da1f0b07" xsi:nil="true"/>
    <SharedWithUsers xmlns="709a639c-a9d8-41db-89c8-26b20871816e">
      <UserInfo>
        <DisplayName/>
        <AccountId xsi:nil="true"/>
        <AccountType/>
      </UserInfo>
    </SharedWithUsers>
  </documentManagement>
</p:properties>
</file>

<file path=customXml/itemProps1.xml><?xml version="1.0" encoding="utf-8"?>
<ds:datastoreItem xmlns:ds="http://schemas.openxmlformats.org/officeDocument/2006/customXml" ds:itemID="{038F5A82-101A-4059-8B54-599A2AC1A43A}">
  <ds:schemaRefs>
    <ds:schemaRef ds:uri="http://schemas.microsoft.com/sharepoint/v3/contenttype/forms"/>
  </ds:schemaRefs>
</ds:datastoreItem>
</file>

<file path=customXml/itemProps2.xml><?xml version="1.0" encoding="utf-8"?>
<ds:datastoreItem xmlns:ds="http://schemas.openxmlformats.org/officeDocument/2006/customXml" ds:itemID="{A2B61AC0-EFB4-47F4-8EE1-0CB5E66A91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9ef179-04c5-4354-8322-8d11da1f0b07"/>
    <ds:schemaRef ds:uri="709a639c-a9d8-41db-89c8-26b2087181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8006F92-46A3-4EF6-A758-FCFCDC7AF19D}">
  <ds:schemaRefs>
    <ds:schemaRef ds:uri="http://schemas.microsoft.com/office/2006/metadata/properties"/>
    <ds:schemaRef ds:uri="http://schemas.microsoft.com/office/infopath/2007/PartnerControls"/>
    <ds:schemaRef ds:uri="759ef179-04c5-4354-8322-8d11da1f0b07"/>
    <ds:schemaRef ds:uri="709a639c-a9d8-41db-89c8-26b20871816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4901</Words>
  <Application>Microsoft Office PowerPoint</Application>
  <PresentationFormat>On-screen Show (4:3)</PresentationFormat>
  <Paragraphs>477</Paragraphs>
  <Slides>33</Slides>
  <Notes>30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Aptos</vt:lpstr>
      <vt:lpstr>Aptos Display</vt:lpstr>
      <vt:lpstr>Arial</vt:lpstr>
      <vt:lpstr>Arial,Sans-Serif</vt:lpstr>
      <vt:lpstr>Calibri</vt:lpstr>
      <vt:lpstr>Tahoma</vt:lpstr>
      <vt:lpstr>Wingdings</vt:lpstr>
      <vt:lpstr>Wingdings,Sans-Serif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Ryalls, Kevin</cp:lastModifiedBy>
  <cp:revision>1078</cp:revision>
  <dcterms:created xsi:type="dcterms:W3CDTF">2025-11-04T20:50:20Z</dcterms:created>
  <dcterms:modified xsi:type="dcterms:W3CDTF">2025-11-21T16:49:04Z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0x0101000DD7C1C5F5CB8A42AF8C4419F0F8B6D2</vt:lpwstr>
  </property>
  <property fmtid="{D5CDD505-2E9C-101B-9397-08002B2CF9AE}" pid="3" name="MediaServiceImageTags">
    <vt:lpwstr/>
  </property>
  <property fmtid="{D5CDD505-2E9C-101B-9397-08002B2CF9AE}" pid="4" name="MSIP_Label_9fedad31-c0c2-44e8-b26c-75143ee7ed65_Enabled">
    <vt:lpwstr>true</vt:lpwstr>
  </property>
  <property fmtid="{D5CDD505-2E9C-101B-9397-08002B2CF9AE}" pid="5" name="MSIP_Label_9fedad31-c0c2-44e8-b26c-75143ee7ed65_SetDate">
    <vt:lpwstr>2025-11-05T08:07:51Z</vt:lpwstr>
  </property>
  <property fmtid="{D5CDD505-2E9C-101B-9397-08002B2CF9AE}" pid="6" name="MSIP_Label_9fedad31-c0c2-44e8-b26c-75143ee7ed65_Method">
    <vt:lpwstr>Standard</vt:lpwstr>
  </property>
  <property fmtid="{D5CDD505-2E9C-101B-9397-08002B2CF9AE}" pid="7" name="MSIP_Label_9fedad31-c0c2-44e8-b26c-75143ee7ed65_Name">
    <vt:lpwstr>OFFICIAL</vt:lpwstr>
  </property>
  <property fmtid="{D5CDD505-2E9C-101B-9397-08002B2CF9AE}" pid="8" name="MSIP_Label_9fedad31-c0c2-44e8-b26c-75143ee7ed65_SiteId">
    <vt:lpwstr>89ed32a2-9b6b-41db-bb6f-376ec8fcd11d</vt:lpwstr>
  </property>
  <property fmtid="{D5CDD505-2E9C-101B-9397-08002B2CF9AE}" pid="9" name="MSIP_Label_9fedad31-c0c2-44e8-b26c-75143ee7ed65_ActionId">
    <vt:lpwstr>b20828b5-2ddc-4073-9aed-9c95aacb4160</vt:lpwstr>
  </property>
  <property fmtid="{D5CDD505-2E9C-101B-9397-08002B2CF9AE}" pid="10" name="MSIP_Label_9fedad31-c0c2-44e8-b26c-75143ee7ed65_ContentBits">
    <vt:lpwstr>0</vt:lpwstr>
  </property>
  <property fmtid="{D5CDD505-2E9C-101B-9397-08002B2CF9AE}" pid="11" name="MSIP_Label_9fedad31-c0c2-44e8-b26c-75143ee7ed65_Tag">
    <vt:lpwstr>10, 3, 0, 1</vt:lpwstr>
  </property>
  <property fmtid="{D5CDD505-2E9C-101B-9397-08002B2CF9AE}" pid="12" name="Order">
    <vt:r8>85300</vt:r8>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_ExtendedDescription">
    <vt:lpwstr/>
  </property>
  <property fmtid="{D5CDD505-2E9C-101B-9397-08002B2CF9AE}" pid="17" name="TriggerFlowInfo">
    <vt:lpwstr/>
  </property>
</Properties>
</file>