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4402" r:id="rId5"/>
    <p:sldId id="4403" r:id="rId6"/>
    <p:sldId id="4404" r:id="rId7"/>
    <p:sldId id="4405" r:id="rId8"/>
    <p:sldId id="4409" r:id="rId9"/>
    <p:sldId id="4407" r:id="rId10"/>
    <p:sldId id="4406" r:id="rId11"/>
    <p:sldId id="4411" r:id="rId12"/>
    <p:sldId id="4408" r:id="rId13"/>
    <p:sldId id="4412" r:id="rId14"/>
    <p:sldId id="4422" r:id="rId15"/>
    <p:sldId id="4420" r:id="rId16"/>
    <p:sldId id="4413" r:id="rId17"/>
    <p:sldId id="4414" r:id="rId18"/>
    <p:sldId id="4415" r:id="rId19"/>
    <p:sldId id="4416" r:id="rId20"/>
    <p:sldId id="4417" r:id="rId21"/>
    <p:sldId id="4418" r:id="rId22"/>
    <p:sldId id="4419" r:id="rId23"/>
    <p:sldId id="4421" r:id="rId24"/>
  </p:sldIdLst>
  <p:sldSz cx="9144000" cy="6858000" type="screen4x3"/>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2AC3A9-0AE6-46E1-FD2C-32D78717DFA3}" v="4260" dt="2025-11-04T22:25:23.687"/>
    <p1510:client id="{4196EBDB-95EF-C177-B9BD-CF1BB2E52911}" v="109" dt="2025-11-04T22:33:55.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63" d="100"/>
          <a:sy n="63" d="100"/>
        </p:scale>
        <p:origin x="55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746F2-2BD2-42E0-9915-FCD4DE8BE63B}" type="datetimeFigureOut">
              <a:t>11/5/2025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8F090-41A5-49F0-B343-DCCE919CF38C}" type="slidenum">
              <a:t>‹#›</a:t>
            </a:fld>
            <a:endParaRPr lang="en-GB"/>
          </a:p>
        </p:txBody>
      </p:sp>
    </p:spTree>
    <p:extLst>
      <p:ext uri="{BB962C8B-B14F-4D97-AF65-F5344CB8AC3E}">
        <p14:creationId xmlns:p14="http://schemas.microsoft.com/office/powerpoint/2010/main" val="3374007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settle in, there will be lots to get used to. This presentation and the accompanying information sheet is intended to cover the essentials for the first few days.</a:t>
            </a:r>
            <a:endParaRPr lang="en-US" dirty="0"/>
          </a:p>
        </p:txBody>
      </p:sp>
      <p:sp>
        <p:nvSpPr>
          <p:cNvPr id="4" name="Slide Number Placeholder 3"/>
          <p:cNvSpPr>
            <a:spLocks noGrp="1"/>
          </p:cNvSpPr>
          <p:nvPr>
            <p:ph type="sldNum" sz="quarter" idx="5"/>
          </p:nvPr>
        </p:nvSpPr>
        <p:spPr/>
        <p:txBody>
          <a:bodyPr/>
          <a:lstStyle/>
          <a:p>
            <a:fld id="{AE28F090-41A5-49F0-B343-DCCE919CF38C}" type="slidenum">
              <a:t>2</a:t>
            </a:fld>
            <a:endParaRPr lang="en-GB"/>
          </a:p>
        </p:txBody>
      </p:sp>
    </p:spTree>
    <p:extLst>
      <p:ext uri="{BB962C8B-B14F-4D97-AF65-F5344CB8AC3E}">
        <p14:creationId xmlns:p14="http://schemas.microsoft.com/office/powerpoint/2010/main" val="27412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91626-DEF0-9791-FC2E-5DFCBEAC2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F04DA-3360-D30D-9555-0EFFC78EA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492101-4B9C-0BDB-5BA4-B82E23D4A912}"/>
              </a:ext>
            </a:extLst>
          </p:cNvPr>
          <p:cNvSpPr>
            <a:spLocks noGrp="1"/>
          </p:cNvSpPr>
          <p:nvPr>
            <p:ph type="body" idx="1"/>
          </p:nvPr>
        </p:nvSpPr>
        <p:spPr/>
        <p:txBody>
          <a:bodyPr/>
          <a:lstStyle/>
          <a:p>
            <a:r>
              <a:rPr lang="en-GB" b="1" dirty="0">
                <a:solidFill>
                  <a:srgbClr val="C00000"/>
                </a:solidFill>
              </a:rPr>
              <a:t>Day 1</a:t>
            </a:r>
            <a:endParaRPr lang="en-GB" dirty="0">
              <a:solidFill>
                <a:srgbClr val="C00000"/>
              </a:solidFill>
            </a:endParaRPr>
          </a:p>
          <a:p>
            <a:r>
              <a:rPr lang="en-GB" dirty="0"/>
              <a:t>The new school will be open as usual to pupils from 8am. </a:t>
            </a:r>
            <a:endParaRPr lang="en-GB" dirty="0">
              <a:ea typeface="Calibri"/>
              <a:cs typeface="Calibri"/>
            </a:endParaRPr>
          </a:p>
          <a:p>
            <a:r>
              <a:rPr lang="en-GB" dirty="0"/>
              <a:t>You should </a:t>
            </a:r>
            <a:r>
              <a:rPr lang="en-GB" b="1" dirty="0"/>
              <a:t>enter the building through the main entrance</a:t>
            </a:r>
            <a:r>
              <a:rPr lang="en-GB" dirty="0"/>
              <a:t>. All other doors are exits only.</a:t>
            </a:r>
            <a:endParaRPr lang="en-GB" dirty="0">
              <a:ea typeface="Calibri"/>
              <a:cs typeface="Calibri"/>
            </a:endParaRPr>
          </a:p>
          <a:p>
            <a:r>
              <a:rPr lang="en-GB" dirty="0"/>
              <a:t>The top of the car park nearest the school is the new ASN drop off zone. Do not walk through the car park as vehicles will be manoeuvring and space is tight. Stay on the designated path from the Bus D to the main entrance.</a:t>
            </a:r>
            <a:endParaRPr lang="en-GB" dirty="0">
              <a:ea typeface="Calibri"/>
              <a:cs typeface="Calibri"/>
            </a:endParaRPr>
          </a:p>
          <a:p>
            <a:r>
              <a:rPr lang="en-GB" dirty="0"/>
              <a:t>Please remain in the lower floor social areas until 8.40am. </a:t>
            </a:r>
            <a:endParaRPr lang="en-GB" dirty="0">
              <a:ea typeface="Calibri"/>
              <a:cs typeface="Calibri"/>
            </a:endParaRPr>
          </a:p>
          <a:p>
            <a:r>
              <a:rPr lang="en-GB" dirty="0"/>
              <a:t>Maps of the school have been shared on year group Teams and </a:t>
            </a:r>
            <a:r>
              <a:rPr lang="en-GB" dirty="0" err="1"/>
              <a:t>GroupCall</a:t>
            </a:r>
            <a:r>
              <a:rPr lang="en-GB" dirty="0"/>
              <a:t>.</a:t>
            </a:r>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D47E69DC-F755-4E20-8D75-F2B37C4A72F8}"/>
              </a:ext>
            </a:extLst>
          </p:cNvPr>
          <p:cNvSpPr>
            <a:spLocks noGrp="1"/>
          </p:cNvSpPr>
          <p:nvPr>
            <p:ph type="sldNum" sz="quarter" idx="5"/>
          </p:nvPr>
        </p:nvSpPr>
        <p:spPr/>
        <p:txBody>
          <a:bodyPr/>
          <a:lstStyle/>
          <a:p>
            <a:fld id="{AE28F090-41A5-49F0-B343-DCCE919CF38C}" type="slidenum">
              <a:t>3</a:t>
            </a:fld>
            <a:endParaRPr lang="en-GB"/>
          </a:p>
        </p:txBody>
      </p:sp>
    </p:spTree>
    <p:extLst>
      <p:ext uri="{BB962C8B-B14F-4D97-AF65-F5344CB8AC3E}">
        <p14:creationId xmlns:p14="http://schemas.microsoft.com/office/powerpoint/2010/main" val="3989220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F1C4A-5D53-3E23-7507-300D00BEF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6A1EB-84FF-ED88-CC39-D4CDA7B22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ABB8B-0E31-F34F-43DA-3FE7EB29C229}"/>
              </a:ext>
            </a:extLst>
          </p:cNvPr>
          <p:cNvSpPr>
            <a:spLocks noGrp="1"/>
          </p:cNvSpPr>
          <p:nvPr>
            <p:ph type="body" idx="1"/>
          </p:nvPr>
        </p:nvSpPr>
        <p:spPr/>
        <p:txBody>
          <a:bodyPr/>
          <a:lstStyle/>
          <a:p>
            <a:r>
              <a:rPr lang="en-GB" b="1">
                <a:solidFill>
                  <a:srgbClr val="C00000"/>
                </a:solidFill>
              </a:rPr>
              <a:t>Readiness to learn</a:t>
            </a:r>
            <a:endParaRPr lang="en-GB">
              <a:solidFill>
                <a:srgbClr val="C00000"/>
              </a:solidFill>
            </a:endParaRPr>
          </a:p>
          <a:p>
            <a:r>
              <a:rPr lang="en-GB"/>
              <a:t>Pupils should come to school each day with a charged iPad and the resources needed for learning.</a:t>
            </a:r>
          </a:p>
          <a:p>
            <a:r>
              <a:rPr lang="en-GB"/>
              <a:t>You will likely need to rest your Proxy Settings the first time you connect to the new </a:t>
            </a:r>
            <a:r>
              <a:rPr lang="en-GB" err="1"/>
              <a:t>WiFi</a:t>
            </a:r>
            <a:r>
              <a:rPr lang="en-GB"/>
              <a:t> network.</a:t>
            </a:r>
          </a:p>
          <a:p>
            <a:r>
              <a:rPr lang="en-GB"/>
              <a:t>We always </a:t>
            </a:r>
            <a:r>
              <a:rPr lang="en-GB" b="1"/>
              <a:t>work hard</a:t>
            </a:r>
            <a:r>
              <a:rPr lang="en-GB"/>
              <a:t>, </a:t>
            </a:r>
            <a:r>
              <a:rPr lang="en-GB" b="1"/>
              <a:t>show kindness</a:t>
            </a:r>
            <a:r>
              <a:rPr lang="en-GB"/>
              <a:t> and </a:t>
            </a:r>
            <a:r>
              <a:rPr lang="en-GB" b="1"/>
              <a:t>contribute</a:t>
            </a:r>
            <a:r>
              <a:rPr lang="en-GB"/>
              <a:t>.</a:t>
            </a: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C0656FC2-6ACE-6C0F-E08A-8526F0FBDD78}"/>
              </a:ext>
            </a:extLst>
          </p:cNvPr>
          <p:cNvSpPr>
            <a:spLocks noGrp="1"/>
          </p:cNvSpPr>
          <p:nvPr>
            <p:ph type="sldNum" sz="quarter" idx="5"/>
          </p:nvPr>
        </p:nvSpPr>
        <p:spPr/>
        <p:txBody>
          <a:bodyPr/>
          <a:lstStyle/>
          <a:p>
            <a:fld id="{AE28F090-41A5-49F0-B343-DCCE919CF38C}" type="slidenum">
              <a:t>4</a:t>
            </a:fld>
            <a:endParaRPr lang="en-GB"/>
          </a:p>
        </p:txBody>
      </p:sp>
    </p:spTree>
    <p:extLst>
      <p:ext uri="{BB962C8B-B14F-4D97-AF65-F5344CB8AC3E}">
        <p14:creationId xmlns:p14="http://schemas.microsoft.com/office/powerpoint/2010/main" val="146422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A028B-90F5-A3EE-A8A0-7D031B883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832C76-2027-2DCE-DD6D-DAA941AC4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93E85-C475-4D1A-0388-B2E62DCA70C9}"/>
              </a:ext>
            </a:extLst>
          </p:cNvPr>
          <p:cNvSpPr>
            <a:spLocks noGrp="1"/>
          </p:cNvSpPr>
          <p:nvPr>
            <p:ph type="body" idx="1"/>
          </p:nvPr>
        </p:nvSpPr>
        <p:spPr/>
        <p:txBody>
          <a:bodyPr/>
          <a:lstStyle/>
          <a:p>
            <a:r>
              <a:rPr lang="en-GB" b="1">
                <a:solidFill>
                  <a:srgbClr val="C00000"/>
                </a:solidFill>
              </a:rPr>
              <a:t>Movement around the school </a:t>
            </a:r>
            <a:endParaRPr lang="en-GB">
              <a:solidFill>
                <a:srgbClr val="C00000"/>
              </a:solidFill>
            </a:endParaRPr>
          </a:p>
          <a:p>
            <a:r>
              <a:rPr lang="en-GB"/>
              <a:t>There will be </a:t>
            </a:r>
            <a:r>
              <a:rPr lang="en-GB" b="1"/>
              <a:t>no bells</a:t>
            </a:r>
            <a:r>
              <a:rPr lang="en-GB"/>
              <a:t> to indicate the end of lessons. </a:t>
            </a:r>
          </a:p>
          <a:p>
            <a:r>
              <a:rPr lang="en-GB"/>
              <a:t>Pupils will be released by teachers and need a permission slip to be out of class during lessons.</a:t>
            </a:r>
          </a:p>
          <a:p>
            <a:r>
              <a:rPr lang="en-GB"/>
              <a:t>During lessons, the main entrance and exits are secured. At break and lunchtime, and during lessons if needed, all doors can be used to exit the building, but only the main entrance can be used to enter.</a:t>
            </a:r>
          </a:p>
          <a:p>
            <a:r>
              <a:rPr lang="en-GB"/>
              <a:t>There is no one-way system, but we will all </a:t>
            </a:r>
            <a:r>
              <a:rPr lang="en-GB" b="1"/>
              <a:t>keep left</a:t>
            </a:r>
            <a:r>
              <a:rPr lang="en-GB"/>
              <a:t> to help the flow of people at busy times.</a:t>
            </a:r>
          </a:p>
          <a:p>
            <a:r>
              <a:rPr lang="en-GB" b="1"/>
              <a:t>Move calmly and quietly</a:t>
            </a:r>
            <a:r>
              <a:rPr lang="en-GB"/>
              <a:t> around the building. High levels of noise can be overwhelming to some in our community, so show consideration and kindness by using a moderate volume at all times.</a:t>
            </a:r>
          </a:p>
          <a:p>
            <a:r>
              <a:rPr lang="en-GB"/>
              <a:t>Be </a:t>
            </a:r>
            <a:r>
              <a:rPr lang="en-GB" b="1"/>
              <a:t>courteous </a:t>
            </a:r>
            <a:r>
              <a:rPr lang="en-GB"/>
              <a:t>and </a:t>
            </a:r>
            <a:r>
              <a:rPr lang="en-GB" b="1"/>
              <a:t>show consideration</a:t>
            </a:r>
            <a:r>
              <a:rPr lang="en-GB"/>
              <a:t> for others by holding doors and passing in single file when needed.</a:t>
            </a:r>
          </a:p>
          <a:p>
            <a:r>
              <a:rPr lang="en-GB" dirty="0"/>
              <a:t>Use the four main staircases to move between floors. The amphitheatre steps are narrow, so avoid these as a route between floors between lessons.</a:t>
            </a:r>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35E32446-697F-863A-1855-E0E2D0C5AEEA}"/>
              </a:ext>
            </a:extLst>
          </p:cNvPr>
          <p:cNvSpPr>
            <a:spLocks noGrp="1"/>
          </p:cNvSpPr>
          <p:nvPr>
            <p:ph type="sldNum" sz="quarter" idx="5"/>
          </p:nvPr>
        </p:nvSpPr>
        <p:spPr/>
        <p:txBody>
          <a:bodyPr/>
          <a:lstStyle/>
          <a:p>
            <a:fld id="{AE28F090-41A5-49F0-B343-DCCE919CF38C}" type="slidenum">
              <a:t>5</a:t>
            </a:fld>
            <a:endParaRPr lang="en-GB"/>
          </a:p>
        </p:txBody>
      </p:sp>
    </p:spTree>
    <p:extLst>
      <p:ext uri="{BB962C8B-B14F-4D97-AF65-F5344CB8AC3E}">
        <p14:creationId xmlns:p14="http://schemas.microsoft.com/office/powerpoint/2010/main" val="154902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58F0-6898-918C-0F88-EAF60AD30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A8F42-C510-0B04-A3EE-40720A202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2B8652-393C-12D6-C5D7-5656BF90BABD}"/>
              </a:ext>
            </a:extLst>
          </p:cNvPr>
          <p:cNvSpPr>
            <a:spLocks noGrp="1"/>
          </p:cNvSpPr>
          <p:nvPr>
            <p:ph type="body" idx="1"/>
          </p:nvPr>
        </p:nvSpPr>
        <p:spPr/>
        <p:txBody>
          <a:bodyPr/>
          <a:lstStyle/>
          <a:p>
            <a:r>
              <a:rPr lang="en-GB">
                <a:ea typeface="Calibri"/>
                <a:cs typeface="Calibri"/>
              </a:rPr>
              <a:t>Use 4 main staircases.</a:t>
            </a:r>
          </a:p>
          <a:p>
            <a:r>
              <a:rPr lang="en-GB" dirty="0">
                <a:ea typeface="Calibri"/>
                <a:cs typeface="Calibri"/>
              </a:rPr>
              <a:t>Avoid Amphitheatre steps for moving between floors.</a:t>
            </a:r>
          </a:p>
        </p:txBody>
      </p:sp>
      <p:sp>
        <p:nvSpPr>
          <p:cNvPr id="4" name="Slide Number Placeholder 3">
            <a:extLst>
              <a:ext uri="{FF2B5EF4-FFF2-40B4-BE49-F238E27FC236}">
                <a16:creationId xmlns:a16="http://schemas.microsoft.com/office/drawing/2014/main" id="{D01D2F95-1747-F186-2FA1-9E07FEBC300A}"/>
              </a:ext>
            </a:extLst>
          </p:cNvPr>
          <p:cNvSpPr>
            <a:spLocks noGrp="1"/>
          </p:cNvSpPr>
          <p:nvPr>
            <p:ph type="sldNum" sz="quarter" idx="5"/>
          </p:nvPr>
        </p:nvSpPr>
        <p:spPr/>
        <p:txBody>
          <a:bodyPr/>
          <a:lstStyle/>
          <a:p>
            <a:fld id="{AE28F090-41A5-49F0-B343-DCCE919CF38C}" type="slidenum">
              <a:t>6</a:t>
            </a:fld>
            <a:endParaRPr lang="en-GB"/>
          </a:p>
        </p:txBody>
      </p:sp>
    </p:spTree>
    <p:extLst>
      <p:ext uri="{BB962C8B-B14F-4D97-AF65-F5344CB8AC3E}">
        <p14:creationId xmlns:p14="http://schemas.microsoft.com/office/powerpoint/2010/main" val="3395584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360BC-A33A-B6AA-564F-9BC4D0A53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C11CD-1402-4E34-9AD9-3D0E1DA46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5BD90-85A9-EAED-DA39-8BFA445E60DA}"/>
              </a:ext>
            </a:extLst>
          </p:cNvPr>
          <p:cNvSpPr>
            <a:spLocks noGrp="1"/>
          </p:cNvSpPr>
          <p:nvPr>
            <p:ph type="body" idx="1"/>
          </p:nvPr>
        </p:nvSpPr>
        <p:spPr/>
        <p:txBody>
          <a:bodyPr/>
          <a:lstStyle/>
          <a:p>
            <a:r>
              <a:rPr lang="en-GB" b="1" dirty="0">
                <a:solidFill>
                  <a:srgbClr val="C00000"/>
                </a:solidFill>
              </a:rPr>
              <a:t>Social areas</a:t>
            </a:r>
            <a:endParaRPr lang="en-GB" dirty="0">
              <a:solidFill>
                <a:srgbClr val="C00000"/>
              </a:solidFill>
            </a:endParaRPr>
          </a:p>
          <a:p>
            <a:r>
              <a:rPr lang="en-GB" dirty="0"/>
              <a:t>During periods of good weather, pupils are encouraged to move outside during social times. This will be made easier on completion of the demolition and landscaping phase.</a:t>
            </a:r>
          </a:p>
          <a:p>
            <a:r>
              <a:rPr lang="en-GB" dirty="0"/>
              <a:t>Pupils may use the </a:t>
            </a:r>
            <a:r>
              <a:rPr lang="en-GB" b="1" dirty="0"/>
              <a:t>two Dining areas</a:t>
            </a:r>
            <a:r>
              <a:rPr lang="en-GB" dirty="0"/>
              <a:t>, </a:t>
            </a:r>
            <a:r>
              <a:rPr lang="en-GB" b="1" dirty="0"/>
              <a:t>Amphitheatre</a:t>
            </a:r>
            <a:r>
              <a:rPr lang="en-GB" dirty="0"/>
              <a:t>, front door </a:t>
            </a:r>
            <a:r>
              <a:rPr lang="en-GB" b="1" dirty="0"/>
              <a:t>Information Hub</a:t>
            </a:r>
            <a:r>
              <a:rPr lang="en-GB" dirty="0"/>
              <a:t> area and </a:t>
            </a:r>
            <a:r>
              <a:rPr lang="en-GB" b="1" dirty="0"/>
              <a:t>Wellbeing Lounge</a:t>
            </a:r>
            <a:r>
              <a:rPr lang="en-GB" dirty="0"/>
              <a:t> during break and lunch. </a:t>
            </a:r>
          </a:p>
          <a:p>
            <a:r>
              <a:rPr lang="en-GB" dirty="0"/>
              <a:t>Food is allowed in these areas. All litter must be put in bins. </a:t>
            </a:r>
            <a:r>
              <a:rPr lang="en-GB" b="1" dirty="0"/>
              <a:t>Leave no trace!</a:t>
            </a:r>
            <a:endParaRPr lang="en-GB" dirty="0"/>
          </a:p>
          <a:p>
            <a:r>
              <a:rPr lang="en-GB" dirty="0"/>
              <a:t>Prefects will supervise these five social spaces.</a:t>
            </a:r>
          </a:p>
          <a:p>
            <a:r>
              <a:rPr lang="en-GB" dirty="0"/>
              <a:t>The </a:t>
            </a:r>
            <a:r>
              <a:rPr lang="en-GB" b="1" dirty="0"/>
              <a:t>Wellbeing Lounge is a quiet zone</a:t>
            </a:r>
            <a:r>
              <a:rPr lang="en-GB" dirty="0"/>
              <a:t>.</a:t>
            </a:r>
          </a:p>
          <a:p>
            <a:r>
              <a:rPr lang="en-GB" dirty="0"/>
              <a:t>No food should be eaten out with these areas, unless attending a supervised club or activity.</a:t>
            </a:r>
          </a:p>
          <a:p>
            <a:r>
              <a:rPr lang="en-GB" dirty="0"/>
              <a:t>Pupils can also use the Library during break and lunch, but no food or water is allowed in this space.</a:t>
            </a:r>
          </a:p>
          <a:p>
            <a:r>
              <a:rPr lang="en-GB" dirty="0"/>
              <a:t>The Hub space beside the Library is for S6 only during break and lunchtime. Food can be consumed here at these times as long as no mess is left. This will be under review.</a:t>
            </a:r>
          </a:p>
          <a:p>
            <a:r>
              <a:rPr lang="en-GB" dirty="0"/>
              <a:t>Social spaces are for everyone to enjoy so treat them and the people in them with consideration and respect.</a:t>
            </a:r>
          </a:p>
          <a:p>
            <a:endParaRPr lang="en-GB" dirty="0">
              <a:ea typeface="Calibri"/>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721292FC-F5BD-19CB-7A55-6D7EC8BA9C59}"/>
              </a:ext>
            </a:extLst>
          </p:cNvPr>
          <p:cNvSpPr>
            <a:spLocks noGrp="1"/>
          </p:cNvSpPr>
          <p:nvPr>
            <p:ph type="sldNum" sz="quarter" idx="5"/>
          </p:nvPr>
        </p:nvSpPr>
        <p:spPr/>
        <p:txBody>
          <a:bodyPr/>
          <a:lstStyle/>
          <a:p>
            <a:fld id="{AE28F090-41A5-49F0-B343-DCCE919CF38C}" type="slidenum">
              <a:t>7</a:t>
            </a:fld>
            <a:endParaRPr lang="en-GB"/>
          </a:p>
        </p:txBody>
      </p:sp>
    </p:spTree>
    <p:extLst>
      <p:ext uri="{BB962C8B-B14F-4D97-AF65-F5344CB8AC3E}">
        <p14:creationId xmlns:p14="http://schemas.microsoft.com/office/powerpoint/2010/main" val="1795002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3C0E8-4EA1-A4DC-6E8D-9CEF08154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00988-2783-318A-DF35-8DF7767A1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81522-9D2A-7A39-052A-BC0E12034D94}"/>
              </a:ext>
            </a:extLst>
          </p:cNvPr>
          <p:cNvSpPr>
            <a:spLocks noGrp="1"/>
          </p:cNvSpPr>
          <p:nvPr>
            <p:ph type="body" idx="1"/>
          </p:nvPr>
        </p:nvSpPr>
        <p:spPr/>
        <p:txBody>
          <a:bodyPr/>
          <a:lstStyle/>
          <a:p>
            <a:r>
              <a:rPr lang="en-GB" dirty="0">
                <a:ea typeface="Calibri"/>
                <a:cs typeface="Calibri"/>
              </a:rPr>
              <a:t>Information Hub, Wellbeing Lounge, Dining areas and amphitheatre – food and water allowed</a:t>
            </a:r>
            <a:endParaRPr lang="en-US" dirty="0"/>
          </a:p>
        </p:txBody>
      </p:sp>
      <p:sp>
        <p:nvSpPr>
          <p:cNvPr id="4" name="Slide Number Placeholder 3">
            <a:extLst>
              <a:ext uri="{FF2B5EF4-FFF2-40B4-BE49-F238E27FC236}">
                <a16:creationId xmlns:a16="http://schemas.microsoft.com/office/drawing/2014/main" id="{7A60F52F-B1C0-8A52-0088-FDE872DD4FBA}"/>
              </a:ext>
            </a:extLst>
          </p:cNvPr>
          <p:cNvSpPr>
            <a:spLocks noGrp="1"/>
          </p:cNvSpPr>
          <p:nvPr>
            <p:ph type="sldNum" sz="quarter" idx="5"/>
          </p:nvPr>
        </p:nvSpPr>
        <p:spPr/>
        <p:txBody>
          <a:bodyPr/>
          <a:lstStyle/>
          <a:p>
            <a:fld id="{AE28F090-41A5-49F0-B343-DCCE919CF38C}" type="slidenum">
              <a:t>8</a:t>
            </a:fld>
            <a:endParaRPr lang="en-GB"/>
          </a:p>
        </p:txBody>
      </p:sp>
    </p:spTree>
    <p:extLst>
      <p:ext uri="{BB962C8B-B14F-4D97-AF65-F5344CB8AC3E}">
        <p14:creationId xmlns:p14="http://schemas.microsoft.com/office/powerpoint/2010/main" val="474862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A940B-16C1-4103-32BD-6FED17972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316E5-26CE-C73A-9797-971C81CEE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B6059B-560E-39C1-3667-9CBD6FEEA115}"/>
              </a:ext>
            </a:extLst>
          </p:cNvPr>
          <p:cNvSpPr>
            <a:spLocks noGrp="1"/>
          </p:cNvSpPr>
          <p:nvPr>
            <p:ph type="body" idx="1"/>
          </p:nvPr>
        </p:nvSpPr>
        <p:spPr/>
        <p:txBody>
          <a:bodyPr/>
          <a:lstStyle/>
          <a:p>
            <a:r>
              <a:rPr lang="en-GB" dirty="0">
                <a:ea typeface="Calibri"/>
                <a:cs typeface="Calibri"/>
              </a:rPr>
              <a:t>For everyone at break and lunch Library – no food or water allowed</a:t>
            </a:r>
          </a:p>
          <a:p>
            <a:endParaRPr lang="en-GB" dirty="0">
              <a:ea typeface="Calibri"/>
              <a:cs typeface="Calibri"/>
            </a:endParaRPr>
          </a:p>
        </p:txBody>
      </p:sp>
      <p:sp>
        <p:nvSpPr>
          <p:cNvPr id="4" name="Slide Number Placeholder 3">
            <a:extLst>
              <a:ext uri="{FF2B5EF4-FFF2-40B4-BE49-F238E27FC236}">
                <a16:creationId xmlns:a16="http://schemas.microsoft.com/office/drawing/2014/main" id="{DD5A76EE-D9A9-05EB-88AA-4CFC29C47832}"/>
              </a:ext>
            </a:extLst>
          </p:cNvPr>
          <p:cNvSpPr>
            <a:spLocks noGrp="1"/>
          </p:cNvSpPr>
          <p:nvPr>
            <p:ph type="sldNum" sz="quarter" idx="5"/>
          </p:nvPr>
        </p:nvSpPr>
        <p:spPr/>
        <p:txBody>
          <a:bodyPr/>
          <a:lstStyle/>
          <a:p>
            <a:fld id="{AE28F090-41A5-49F0-B343-DCCE919CF38C}" type="slidenum">
              <a:t>9</a:t>
            </a:fld>
            <a:endParaRPr lang="en-GB"/>
          </a:p>
        </p:txBody>
      </p:sp>
    </p:spTree>
    <p:extLst>
      <p:ext uri="{BB962C8B-B14F-4D97-AF65-F5344CB8AC3E}">
        <p14:creationId xmlns:p14="http://schemas.microsoft.com/office/powerpoint/2010/main" val="1259977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D8B8-DD74-2CDC-73D8-066829F5F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E76B2-6442-34A4-96E0-F18CCC35E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EEF7F-B1C8-5D59-2DA6-23F0BEC81014}"/>
              </a:ext>
            </a:extLst>
          </p:cNvPr>
          <p:cNvSpPr>
            <a:spLocks noGrp="1"/>
          </p:cNvSpPr>
          <p:nvPr>
            <p:ph type="body" idx="1"/>
          </p:nvPr>
        </p:nvSpPr>
        <p:spPr/>
        <p:txBody>
          <a:bodyPr/>
          <a:lstStyle/>
          <a:p>
            <a:r>
              <a:rPr lang="en-GB" b="1">
                <a:solidFill>
                  <a:srgbClr val="C00000"/>
                </a:solidFill>
              </a:rPr>
              <a:t>Canteen</a:t>
            </a:r>
            <a:endParaRPr lang="en-GB">
              <a:solidFill>
                <a:srgbClr val="C00000"/>
              </a:solidFill>
            </a:endParaRPr>
          </a:p>
          <a:p>
            <a:r>
              <a:rPr lang="en-GB">
                <a:solidFill>
                  <a:srgbClr val="000000"/>
                </a:solidFill>
              </a:rPr>
              <a:t>There will be a </a:t>
            </a:r>
            <a:r>
              <a:rPr lang="en-GB" b="1">
                <a:solidFill>
                  <a:srgbClr val="000000"/>
                </a:solidFill>
              </a:rPr>
              <a:t>single morning break</a:t>
            </a:r>
            <a:r>
              <a:rPr lang="en-GB">
                <a:solidFill>
                  <a:srgbClr val="000000"/>
                </a:solidFill>
              </a:rPr>
              <a:t> from 10.30-10.45 Monday to Thursday and 10.30-10.50 on Friday.</a:t>
            </a:r>
          </a:p>
          <a:p>
            <a:r>
              <a:rPr lang="en-GB" dirty="0">
                <a:solidFill>
                  <a:srgbClr val="000000"/>
                </a:solidFill>
              </a:rPr>
              <a:t>The canteen is likely to be busier than usual while we establish new routines.</a:t>
            </a:r>
            <a:endParaRPr lang="en-GB" dirty="0">
              <a:solidFill>
                <a:srgbClr val="000000"/>
              </a:solidFill>
              <a:ea typeface="Calibri"/>
              <a:cs typeface="Calibri"/>
            </a:endParaRPr>
          </a:p>
          <a:p>
            <a:r>
              <a:rPr lang="en-GB" dirty="0">
                <a:solidFill>
                  <a:srgbClr val="000000"/>
                </a:solidFill>
              </a:rPr>
              <a:t>There are two serving areas in the canteen and queuing systems will be in place. Follow instructions from Prefects regarding queueing. Pupils not willing to wait their turn will be asked to leave the canteen.</a:t>
            </a:r>
            <a:endParaRPr lang="en-GB" dirty="0">
              <a:solidFill>
                <a:srgbClr val="000000"/>
              </a:solidFill>
              <a:ea typeface="Calibri"/>
              <a:cs typeface="Calibri"/>
            </a:endParaRPr>
          </a:p>
          <a:p>
            <a:r>
              <a:rPr lang="en-GB" dirty="0">
                <a:solidFill>
                  <a:srgbClr val="000000"/>
                </a:solidFill>
              </a:rPr>
              <a:t>Pupils are requested to sit down when eating in the canteen. Tables should be cleared of plates, litter etc after use.</a:t>
            </a:r>
            <a:endParaRPr lang="en-GB" dirty="0">
              <a:solidFill>
                <a:srgbClr val="000000"/>
              </a:solidFill>
              <a:ea typeface="Calibri"/>
              <a:cs typeface="Calibri"/>
            </a:endParaRPr>
          </a:p>
          <a:p>
            <a:r>
              <a:rPr lang="en-GB" dirty="0">
                <a:solidFill>
                  <a:srgbClr val="000000"/>
                </a:solidFill>
              </a:rPr>
              <a:t>The Grab and Go system is worth considering, to minimise your queueing time. </a:t>
            </a:r>
            <a:endParaRPr lang="en-GB" dirty="0">
              <a:solidFill>
                <a:srgbClr val="000000"/>
              </a:solidFill>
              <a:ea typeface="Calibri"/>
              <a:cs typeface="Calibri"/>
            </a:endParaRPr>
          </a:p>
          <a:p>
            <a:r>
              <a:rPr lang="en-GB" dirty="0">
                <a:solidFill>
                  <a:srgbClr val="000000"/>
                </a:solidFill>
              </a:rPr>
              <a:t>Please be patient while our SLT, Prefect and Canteen teams establish the best way to organise queueing and distribution of Grab and Go in our new space.</a:t>
            </a:r>
            <a:endParaRPr lang="en-GB" dirty="0">
              <a:solidFill>
                <a:srgbClr val="000000"/>
              </a:solidFill>
              <a:ea typeface="Calibri"/>
              <a:cs typeface="Calibri"/>
            </a:endParaRPr>
          </a:p>
          <a:p>
            <a:r>
              <a:rPr lang="en-GB" dirty="0">
                <a:solidFill>
                  <a:srgbClr val="000000"/>
                </a:solidFill>
              </a:rPr>
              <a:t>The canteen will be busy, especially at morning break so it may be worth bringing a snack to ensure you will have something to eat until we can establish a reliable routine.</a:t>
            </a:r>
            <a:endParaRPr lang="en-GB" dirty="0">
              <a:solidFill>
                <a:srgbClr val="0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73053E05-6620-89E1-1568-B75AE0F3DECF}"/>
              </a:ext>
            </a:extLst>
          </p:cNvPr>
          <p:cNvSpPr>
            <a:spLocks noGrp="1"/>
          </p:cNvSpPr>
          <p:nvPr>
            <p:ph type="sldNum" sz="quarter" idx="5"/>
          </p:nvPr>
        </p:nvSpPr>
        <p:spPr/>
        <p:txBody>
          <a:bodyPr/>
          <a:lstStyle/>
          <a:p>
            <a:fld id="{AE28F090-41A5-49F0-B343-DCCE919CF38C}" type="slidenum">
              <a:t>10</a:t>
            </a:fld>
            <a:endParaRPr lang="en-GB"/>
          </a:p>
        </p:txBody>
      </p:sp>
    </p:spTree>
    <p:extLst>
      <p:ext uri="{BB962C8B-B14F-4D97-AF65-F5344CB8AC3E}">
        <p14:creationId xmlns:p14="http://schemas.microsoft.com/office/powerpoint/2010/main" val="568700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1A0D-934F-28F4-BFE9-56161CDCE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9E7F3D-0B3B-E2CD-45E8-BAAF987AA5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F3F9B8-7D0A-8840-A6B7-8D08292C1A39}"/>
              </a:ext>
            </a:extLst>
          </p:cNvPr>
          <p:cNvSpPr>
            <a:spLocks noGrp="1"/>
          </p:cNvSpPr>
          <p:nvPr>
            <p:ph type="body" idx="1"/>
          </p:nvPr>
        </p:nvSpPr>
        <p:spPr/>
        <p:txBody>
          <a:bodyPr/>
          <a:lstStyle/>
          <a:p>
            <a:r>
              <a:rPr lang="en-GB" b="1">
                <a:solidFill>
                  <a:srgbClr val="C00000"/>
                </a:solidFill>
              </a:rPr>
              <a:t>Canteen</a:t>
            </a:r>
            <a:endParaRPr lang="en-GB">
              <a:solidFill>
                <a:srgbClr val="C00000"/>
              </a:solidFill>
            </a:endParaRPr>
          </a:p>
          <a:p>
            <a:r>
              <a:rPr lang="en-GB">
                <a:solidFill>
                  <a:srgbClr val="000000"/>
                </a:solidFill>
              </a:rPr>
              <a:t>There will be a </a:t>
            </a:r>
            <a:r>
              <a:rPr lang="en-GB" b="1">
                <a:solidFill>
                  <a:srgbClr val="000000"/>
                </a:solidFill>
              </a:rPr>
              <a:t>single morning break</a:t>
            </a:r>
            <a:r>
              <a:rPr lang="en-GB">
                <a:solidFill>
                  <a:srgbClr val="000000"/>
                </a:solidFill>
              </a:rPr>
              <a:t> from 10.30-10.45 Monday to Thursday and 10.30-10.50 on Friday.</a:t>
            </a:r>
          </a:p>
          <a:p>
            <a:r>
              <a:rPr lang="en-GB" dirty="0">
                <a:solidFill>
                  <a:srgbClr val="000000"/>
                </a:solidFill>
              </a:rPr>
              <a:t>The canteen is likely to be busier than usual while we establish new routines.</a:t>
            </a:r>
            <a:endParaRPr lang="en-GB" dirty="0">
              <a:solidFill>
                <a:srgbClr val="000000"/>
              </a:solidFill>
              <a:ea typeface="Calibri"/>
              <a:cs typeface="Calibri"/>
            </a:endParaRPr>
          </a:p>
          <a:p>
            <a:r>
              <a:rPr lang="en-GB" dirty="0">
                <a:solidFill>
                  <a:srgbClr val="000000"/>
                </a:solidFill>
              </a:rPr>
              <a:t>There are two serving areas in the canteen and queuing systems will be in place. Follow instructions from Prefects regarding queueing. Pupils not willing to wait their turn will be asked to leave the canteen.</a:t>
            </a:r>
            <a:endParaRPr lang="en-GB" dirty="0">
              <a:solidFill>
                <a:srgbClr val="000000"/>
              </a:solidFill>
              <a:ea typeface="Calibri"/>
              <a:cs typeface="Calibri"/>
            </a:endParaRPr>
          </a:p>
          <a:p>
            <a:r>
              <a:rPr lang="en-GB" dirty="0">
                <a:solidFill>
                  <a:srgbClr val="000000"/>
                </a:solidFill>
              </a:rPr>
              <a:t>Pupils are requested to sit down when eating in the canteen. Tables should be cleared of plates, litter etc after use.</a:t>
            </a:r>
            <a:endParaRPr lang="en-GB" dirty="0">
              <a:solidFill>
                <a:srgbClr val="000000"/>
              </a:solidFill>
              <a:ea typeface="Calibri"/>
              <a:cs typeface="Calibri"/>
            </a:endParaRPr>
          </a:p>
          <a:p>
            <a:r>
              <a:rPr lang="en-GB" dirty="0">
                <a:solidFill>
                  <a:srgbClr val="000000"/>
                </a:solidFill>
              </a:rPr>
              <a:t>The Grab and Go system is worth considering, to minimise your queueing time. </a:t>
            </a:r>
            <a:endParaRPr lang="en-GB" dirty="0">
              <a:solidFill>
                <a:srgbClr val="000000"/>
              </a:solidFill>
              <a:ea typeface="Calibri"/>
              <a:cs typeface="Calibri"/>
            </a:endParaRPr>
          </a:p>
          <a:p>
            <a:r>
              <a:rPr lang="en-GB" dirty="0">
                <a:solidFill>
                  <a:srgbClr val="000000"/>
                </a:solidFill>
              </a:rPr>
              <a:t>Please be patient while our SLT, Prefect and Canteen teams establish the best way to organise queueing and distribution of Grab and Go in our new space.</a:t>
            </a:r>
            <a:endParaRPr lang="en-GB" dirty="0">
              <a:solidFill>
                <a:srgbClr val="000000"/>
              </a:solidFill>
              <a:ea typeface="Calibri"/>
              <a:cs typeface="Calibri"/>
            </a:endParaRPr>
          </a:p>
          <a:p>
            <a:r>
              <a:rPr lang="en-GB" dirty="0">
                <a:solidFill>
                  <a:srgbClr val="000000"/>
                </a:solidFill>
              </a:rPr>
              <a:t>The canteen will be busy, especially at morning break so it may be worth bringing a snack to ensure you will have something to eat until we can establish a reliable routine.</a:t>
            </a:r>
            <a:endParaRPr lang="en-GB" dirty="0">
              <a:solidFill>
                <a:srgbClr val="0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E36CEECF-D5F8-4A51-95FD-36E965FB551D}"/>
              </a:ext>
            </a:extLst>
          </p:cNvPr>
          <p:cNvSpPr>
            <a:spLocks noGrp="1"/>
          </p:cNvSpPr>
          <p:nvPr>
            <p:ph type="sldNum" sz="quarter" idx="5"/>
          </p:nvPr>
        </p:nvSpPr>
        <p:spPr/>
        <p:txBody>
          <a:bodyPr/>
          <a:lstStyle/>
          <a:p>
            <a:fld id="{AE28F090-41A5-49F0-B343-DCCE919CF38C}" type="slidenum">
              <a:t>11</a:t>
            </a:fld>
            <a:endParaRPr lang="en-GB"/>
          </a:p>
        </p:txBody>
      </p:sp>
    </p:spTree>
    <p:extLst>
      <p:ext uri="{BB962C8B-B14F-4D97-AF65-F5344CB8AC3E}">
        <p14:creationId xmlns:p14="http://schemas.microsoft.com/office/powerpoint/2010/main" val="2333678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0F11F-F5C2-7880-3FF0-D0A187E21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F4C10-D7A7-0904-AEA2-E3D7349DF5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93187-AA8F-333B-347F-49A674AC3877}"/>
              </a:ext>
            </a:extLst>
          </p:cNvPr>
          <p:cNvSpPr>
            <a:spLocks noGrp="1"/>
          </p:cNvSpPr>
          <p:nvPr>
            <p:ph type="body" idx="1"/>
          </p:nvPr>
        </p:nvSpPr>
        <p:spPr/>
        <p:txBody>
          <a:bodyPr/>
          <a:lstStyle/>
          <a:p>
            <a:r>
              <a:rPr lang="en-GB" b="1">
                <a:solidFill>
                  <a:srgbClr val="C00000"/>
                </a:solidFill>
              </a:rPr>
              <a:t>No-access areas</a:t>
            </a:r>
            <a:endParaRPr lang="en-GB">
              <a:solidFill>
                <a:srgbClr val="C00000"/>
              </a:solidFill>
            </a:endParaRPr>
          </a:p>
          <a:p>
            <a:r>
              <a:rPr lang="en-GB">
                <a:solidFill>
                  <a:srgbClr val="000000"/>
                </a:solidFill>
              </a:rPr>
              <a:t>No pupils should be in any teaching or breakout learning space/classroom area at break or lunchtime unless they have an invitation and supervision from a member of staff.</a:t>
            </a:r>
          </a:p>
          <a:p>
            <a:r>
              <a:rPr lang="en-GB">
                <a:solidFill>
                  <a:srgbClr val="000000"/>
                </a:solidFill>
              </a:rPr>
              <a:t>There is no access to CDT, Science breakout or Art breakout spaces during break and lunchtime. There is no seating/furniture in the science and art breakout spaces at present so these will not be available as a social space to begin with.</a:t>
            </a:r>
          </a:p>
          <a:p>
            <a:r>
              <a:rPr lang="en-GB">
                <a:solidFill>
                  <a:srgbClr val="000000"/>
                </a:solidFill>
              </a:rPr>
              <a:t>Pupils should not gather near or sit on garden walls of neighbouring properties.</a:t>
            </a:r>
          </a:p>
          <a:p>
            <a:r>
              <a:rPr lang="en-GB">
                <a:solidFill>
                  <a:srgbClr val="000000"/>
                </a:solidFill>
              </a:rPr>
              <a:t>Neighbours’ gardens/properties are strictly out of bounds and should not be entered or passed through for any reason.</a:t>
            </a:r>
          </a:p>
          <a:p>
            <a:r>
              <a:rPr lang="en-GB">
                <a:solidFill>
                  <a:srgbClr val="000000"/>
                </a:solidFill>
              </a:rPr>
              <a:t>Ball games are allowed only in school sports fields where they do not pose a risk to windows or cars, and do not cause annoyance to our neighbours.</a:t>
            </a:r>
          </a:p>
          <a:p>
            <a:r>
              <a:rPr lang="en-GB" dirty="0">
                <a:solidFill>
                  <a:srgbClr val="000000"/>
                </a:solidFill>
              </a:rPr>
              <a:t>We </a:t>
            </a:r>
            <a:r>
              <a:rPr lang="en-GB" b="1" dirty="0">
                <a:solidFill>
                  <a:srgbClr val="000000"/>
                </a:solidFill>
              </a:rPr>
              <a:t>respect the community </a:t>
            </a:r>
            <a:r>
              <a:rPr lang="en-GB" dirty="0">
                <a:solidFill>
                  <a:srgbClr val="000000"/>
                </a:solidFill>
              </a:rPr>
              <a:t>in which we live at all times.</a:t>
            </a:r>
            <a:endParaRPr lang="en-GB" dirty="0">
              <a:solidFill>
                <a:srgbClr val="0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50882DCA-6D34-01C9-77B6-5EA2735415EE}"/>
              </a:ext>
            </a:extLst>
          </p:cNvPr>
          <p:cNvSpPr>
            <a:spLocks noGrp="1"/>
          </p:cNvSpPr>
          <p:nvPr>
            <p:ph type="sldNum" sz="quarter" idx="5"/>
          </p:nvPr>
        </p:nvSpPr>
        <p:spPr/>
        <p:txBody>
          <a:bodyPr/>
          <a:lstStyle/>
          <a:p>
            <a:fld id="{AE28F090-41A5-49F0-B343-DCCE919CF38C}" type="slidenum">
              <a:t>12</a:t>
            </a:fld>
            <a:endParaRPr lang="en-GB"/>
          </a:p>
        </p:txBody>
      </p:sp>
    </p:spTree>
    <p:extLst>
      <p:ext uri="{BB962C8B-B14F-4D97-AF65-F5344CB8AC3E}">
        <p14:creationId xmlns:p14="http://schemas.microsoft.com/office/powerpoint/2010/main" val="1805227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46AF-6618-B62A-D826-ACBF065FF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091C2-D38E-6ED4-EB8A-45FAEB29D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786EC-BF5E-0806-376E-8A56181FD96E}"/>
              </a:ext>
            </a:extLst>
          </p:cNvPr>
          <p:cNvSpPr>
            <a:spLocks noGrp="1"/>
          </p:cNvSpPr>
          <p:nvPr>
            <p:ph type="body" idx="1"/>
          </p:nvPr>
        </p:nvSpPr>
        <p:spPr/>
        <p:txBody>
          <a:bodyPr/>
          <a:lstStyle/>
          <a:p>
            <a:r>
              <a:rPr lang="en-GB" b="1" dirty="0">
                <a:solidFill>
                  <a:srgbClr val="C00000"/>
                </a:solidFill>
              </a:rPr>
              <a:t>Toilets</a:t>
            </a:r>
            <a:endParaRPr lang="en-GB" dirty="0">
              <a:solidFill>
                <a:srgbClr val="C00000"/>
              </a:solidFill>
            </a:endParaRPr>
          </a:p>
          <a:p>
            <a:r>
              <a:rPr lang="en-GB" dirty="0">
                <a:solidFill>
                  <a:srgbClr val="000000"/>
                </a:solidFill>
              </a:rPr>
              <a:t>All cubicles are fully self-contained with a toilet and sink.</a:t>
            </a:r>
          </a:p>
          <a:p>
            <a:r>
              <a:rPr lang="en-GB" dirty="0">
                <a:solidFill>
                  <a:srgbClr val="000000"/>
                </a:solidFill>
              </a:rPr>
              <a:t>Pupils wanting to use the toilets during lesson time require a permission slip (or toilet card) to be out of class.</a:t>
            </a:r>
          </a:p>
          <a:p>
            <a:r>
              <a:rPr lang="en-GB" dirty="0">
                <a:solidFill>
                  <a:srgbClr val="000000"/>
                </a:solidFill>
              </a:rPr>
              <a:t>There are four male and four female blocks of toilets (two of each on each floor) as well as gender neutral toilets on the first floor by Social Subjects.</a:t>
            </a:r>
          </a:p>
          <a:p>
            <a:r>
              <a:rPr lang="en-GB" dirty="0">
                <a:solidFill>
                  <a:srgbClr val="000000"/>
                </a:solidFill>
              </a:rPr>
              <a:t>Accessible toilets are located in all toilet blocks, and available for pupils and staff.</a:t>
            </a:r>
          </a:p>
          <a:p>
            <a:r>
              <a:rPr lang="en-GB" dirty="0">
                <a:solidFill>
                  <a:srgbClr val="000000"/>
                </a:solidFill>
              </a:rPr>
              <a:t>The toilets next to BCT are for staff only.</a:t>
            </a:r>
          </a:p>
          <a:p>
            <a:r>
              <a:rPr lang="en-GB" dirty="0">
                <a:solidFill>
                  <a:srgbClr val="000000"/>
                </a:solidFill>
              </a:rPr>
              <a:t>Look after your brand-new toilets, as we’ve waited a long time to get them!</a:t>
            </a:r>
          </a:p>
          <a:p>
            <a:r>
              <a:rPr lang="en-GB" dirty="0">
                <a:solidFill>
                  <a:srgbClr val="000000"/>
                </a:solidFill>
              </a:rPr>
              <a:t>CCTV monitors the corridor entry to toilet blocks.</a:t>
            </a: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5F11FEBB-15AE-ABA9-C8DB-0BDCC65A8BA8}"/>
              </a:ext>
            </a:extLst>
          </p:cNvPr>
          <p:cNvSpPr>
            <a:spLocks noGrp="1"/>
          </p:cNvSpPr>
          <p:nvPr>
            <p:ph type="sldNum" sz="quarter" idx="5"/>
          </p:nvPr>
        </p:nvSpPr>
        <p:spPr/>
        <p:txBody>
          <a:bodyPr/>
          <a:lstStyle/>
          <a:p>
            <a:fld id="{AE28F090-41A5-49F0-B343-DCCE919CF38C}" type="slidenum">
              <a:t>13</a:t>
            </a:fld>
            <a:endParaRPr lang="en-GB"/>
          </a:p>
        </p:txBody>
      </p:sp>
    </p:spTree>
    <p:extLst>
      <p:ext uri="{BB962C8B-B14F-4D97-AF65-F5344CB8AC3E}">
        <p14:creationId xmlns:p14="http://schemas.microsoft.com/office/powerpoint/2010/main" val="2948897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F1E67-D49B-31AC-0800-9E89C0245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36B71-054D-1C2B-4A01-F8D30D30B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8859B-245C-EE49-ADE5-C0F999A78AA9}"/>
              </a:ext>
            </a:extLst>
          </p:cNvPr>
          <p:cNvSpPr>
            <a:spLocks noGrp="1"/>
          </p:cNvSpPr>
          <p:nvPr>
            <p:ph type="body" idx="1"/>
          </p:nvPr>
        </p:nvSpPr>
        <p:spPr/>
        <p:txBody>
          <a:bodyPr/>
          <a:lstStyle/>
          <a:p>
            <a:r>
              <a:rPr lang="en-GB" dirty="0">
                <a:ea typeface="Calibri"/>
                <a:cs typeface="Calibri"/>
              </a:rPr>
              <a:t>Ground floor toilets</a:t>
            </a:r>
            <a:endParaRPr lang="en-US" dirty="0"/>
          </a:p>
        </p:txBody>
      </p:sp>
      <p:sp>
        <p:nvSpPr>
          <p:cNvPr id="4" name="Slide Number Placeholder 3">
            <a:extLst>
              <a:ext uri="{FF2B5EF4-FFF2-40B4-BE49-F238E27FC236}">
                <a16:creationId xmlns:a16="http://schemas.microsoft.com/office/drawing/2014/main" id="{6AA5C8B6-60D8-BEE2-D9A8-BB84B72B21F6}"/>
              </a:ext>
            </a:extLst>
          </p:cNvPr>
          <p:cNvSpPr>
            <a:spLocks noGrp="1"/>
          </p:cNvSpPr>
          <p:nvPr>
            <p:ph type="sldNum" sz="quarter" idx="5"/>
          </p:nvPr>
        </p:nvSpPr>
        <p:spPr/>
        <p:txBody>
          <a:bodyPr/>
          <a:lstStyle/>
          <a:p>
            <a:fld id="{AE28F090-41A5-49F0-B343-DCCE919CF38C}" type="slidenum">
              <a:t>14</a:t>
            </a:fld>
            <a:endParaRPr lang="en-GB"/>
          </a:p>
        </p:txBody>
      </p:sp>
    </p:spTree>
    <p:extLst>
      <p:ext uri="{BB962C8B-B14F-4D97-AF65-F5344CB8AC3E}">
        <p14:creationId xmlns:p14="http://schemas.microsoft.com/office/powerpoint/2010/main" val="2301595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4B926-D9B5-27BD-D74D-1B2AB624C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59AEA-27DE-21C8-00D5-4FD446ECA7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752A30-F1CA-445F-8084-7132A9353B07}"/>
              </a:ext>
            </a:extLst>
          </p:cNvPr>
          <p:cNvSpPr>
            <a:spLocks noGrp="1"/>
          </p:cNvSpPr>
          <p:nvPr>
            <p:ph type="body" idx="1"/>
          </p:nvPr>
        </p:nvSpPr>
        <p:spPr/>
        <p:txBody>
          <a:bodyPr/>
          <a:lstStyle/>
          <a:p>
            <a:r>
              <a:rPr lang="en-GB" dirty="0">
                <a:ea typeface="Calibri"/>
                <a:cs typeface="Calibri"/>
              </a:rPr>
              <a:t>First floor toilets</a:t>
            </a:r>
            <a:endParaRPr lang="en-US" dirty="0"/>
          </a:p>
        </p:txBody>
      </p:sp>
      <p:sp>
        <p:nvSpPr>
          <p:cNvPr id="4" name="Slide Number Placeholder 3">
            <a:extLst>
              <a:ext uri="{FF2B5EF4-FFF2-40B4-BE49-F238E27FC236}">
                <a16:creationId xmlns:a16="http://schemas.microsoft.com/office/drawing/2014/main" id="{83439D70-8DB2-CD04-AD6F-809A6D580FE4}"/>
              </a:ext>
            </a:extLst>
          </p:cNvPr>
          <p:cNvSpPr>
            <a:spLocks noGrp="1"/>
          </p:cNvSpPr>
          <p:nvPr>
            <p:ph type="sldNum" sz="quarter" idx="5"/>
          </p:nvPr>
        </p:nvSpPr>
        <p:spPr/>
        <p:txBody>
          <a:bodyPr/>
          <a:lstStyle/>
          <a:p>
            <a:fld id="{AE28F090-41A5-49F0-B343-DCCE919CF38C}" type="slidenum">
              <a:t>15</a:t>
            </a:fld>
            <a:endParaRPr lang="en-GB"/>
          </a:p>
        </p:txBody>
      </p:sp>
    </p:spTree>
    <p:extLst>
      <p:ext uri="{BB962C8B-B14F-4D97-AF65-F5344CB8AC3E}">
        <p14:creationId xmlns:p14="http://schemas.microsoft.com/office/powerpoint/2010/main" val="1960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A5F9-C2F2-C716-8EBB-6870DC604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8C979-AC7F-36F6-D5FD-2457C32EE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E4286-2488-A74F-ED05-F6D4EB1EAFE3}"/>
              </a:ext>
            </a:extLst>
          </p:cNvPr>
          <p:cNvSpPr>
            <a:spLocks noGrp="1"/>
          </p:cNvSpPr>
          <p:nvPr>
            <p:ph type="body" idx="1"/>
          </p:nvPr>
        </p:nvSpPr>
        <p:spPr/>
        <p:txBody>
          <a:bodyPr/>
          <a:lstStyle/>
          <a:p>
            <a:r>
              <a:rPr lang="en-GB" b="1" dirty="0">
                <a:solidFill>
                  <a:srgbClr val="C00000"/>
                </a:solidFill>
              </a:rPr>
              <a:t>Study spaces</a:t>
            </a:r>
            <a:endParaRPr lang="en-GB" dirty="0">
              <a:solidFill>
                <a:srgbClr val="C00000"/>
              </a:solidFill>
            </a:endParaRPr>
          </a:p>
          <a:p>
            <a:r>
              <a:rPr lang="en-GB" dirty="0">
                <a:solidFill>
                  <a:srgbClr val="000000"/>
                </a:solidFill>
              </a:rPr>
              <a:t>The S6 study spaces are the Library, Reading Room and Library Hub during lesson time.</a:t>
            </a:r>
            <a:endParaRPr lang="en-GB" dirty="0">
              <a:solidFill>
                <a:srgbClr val="000000"/>
              </a:solidFill>
              <a:ea typeface="Calibri"/>
              <a:cs typeface="Calibri"/>
            </a:endParaRPr>
          </a:p>
          <a:p>
            <a:r>
              <a:rPr lang="en-GB" dirty="0">
                <a:solidFill>
                  <a:srgbClr val="000000"/>
                </a:solidFill>
              </a:rPr>
              <a:t>The </a:t>
            </a:r>
            <a:r>
              <a:rPr lang="en-GB" b="1" dirty="0">
                <a:solidFill>
                  <a:srgbClr val="000000"/>
                </a:solidFill>
              </a:rPr>
              <a:t>S5 supervised study space is the Dining Areas</a:t>
            </a:r>
            <a:r>
              <a:rPr lang="en-GB" dirty="0">
                <a:solidFill>
                  <a:srgbClr val="000000"/>
                </a:solidFill>
              </a:rPr>
              <a:t>. This will be a </a:t>
            </a:r>
            <a:r>
              <a:rPr lang="en-GB" b="1" dirty="0">
                <a:solidFill>
                  <a:srgbClr val="000000"/>
                </a:solidFill>
              </a:rPr>
              <a:t>silent study space</a:t>
            </a:r>
            <a:r>
              <a:rPr lang="en-GB" dirty="0">
                <a:solidFill>
                  <a:srgbClr val="000000"/>
                </a:solidFill>
              </a:rPr>
              <a:t>.</a:t>
            </a:r>
            <a:endParaRPr lang="en-GB" dirty="0">
              <a:solidFill>
                <a:srgbClr val="000000"/>
              </a:solidFill>
              <a:ea typeface="Calibri"/>
              <a:cs typeface="Calibri"/>
            </a:endParaRPr>
          </a:p>
          <a:p>
            <a:r>
              <a:rPr lang="en-GB" b="1">
                <a:solidFill>
                  <a:srgbClr val="C00000"/>
                </a:solidFill>
              </a:rPr>
              <a:t>S5/6 Parking</a:t>
            </a:r>
            <a:endParaRPr lang="en-GB">
              <a:solidFill>
                <a:srgbClr val="C00000"/>
              </a:solidFill>
            </a:endParaRPr>
          </a:p>
          <a:p>
            <a:r>
              <a:rPr lang="en-GB">
                <a:solidFill>
                  <a:srgbClr val="000000"/>
                </a:solidFill>
              </a:rPr>
              <a:t>There is very limited parking on site due to the demolition of the old building.</a:t>
            </a:r>
          </a:p>
          <a:p>
            <a:r>
              <a:rPr lang="en-GB" b="1">
                <a:solidFill>
                  <a:srgbClr val="000000"/>
                </a:solidFill>
              </a:rPr>
              <a:t>No pupil cars permitted on school grounds</a:t>
            </a:r>
            <a:r>
              <a:rPr lang="en-GB">
                <a:solidFill>
                  <a:srgbClr val="000000"/>
                </a:solidFill>
              </a:rPr>
              <a:t> at any time and should not be parked near the school on Springwood Road for safety reasons. </a:t>
            </a:r>
            <a:endParaRPr lang="en-GB"/>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C9CB4CCE-C114-4B25-CD05-111D6C35D19D}"/>
              </a:ext>
            </a:extLst>
          </p:cNvPr>
          <p:cNvSpPr>
            <a:spLocks noGrp="1"/>
          </p:cNvSpPr>
          <p:nvPr>
            <p:ph type="sldNum" sz="quarter" idx="5"/>
          </p:nvPr>
        </p:nvSpPr>
        <p:spPr/>
        <p:txBody>
          <a:bodyPr/>
          <a:lstStyle/>
          <a:p>
            <a:fld id="{AE28F090-41A5-49F0-B343-DCCE919CF38C}" type="slidenum">
              <a:t>16</a:t>
            </a:fld>
            <a:endParaRPr lang="en-GB"/>
          </a:p>
        </p:txBody>
      </p:sp>
    </p:spTree>
    <p:extLst>
      <p:ext uri="{BB962C8B-B14F-4D97-AF65-F5344CB8AC3E}">
        <p14:creationId xmlns:p14="http://schemas.microsoft.com/office/powerpoint/2010/main" val="577527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D4B17-4C6A-9E11-12D2-676AAEF86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FD557-4C1F-AFA9-16AA-0371F2CA3E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56CF2-3332-F635-3819-05AD57BFC82C}"/>
              </a:ext>
            </a:extLst>
          </p:cNvPr>
          <p:cNvSpPr>
            <a:spLocks noGrp="1"/>
          </p:cNvSpPr>
          <p:nvPr>
            <p:ph type="body" idx="1"/>
          </p:nvPr>
        </p:nvSpPr>
        <p:spPr/>
        <p:txBody>
          <a:bodyPr/>
          <a:lstStyle/>
          <a:p>
            <a:r>
              <a:rPr lang="en-GB" b="1">
                <a:solidFill>
                  <a:srgbClr val="C00000"/>
                </a:solidFill>
              </a:rPr>
              <a:t>Fire alarm</a:t>
            </a:r>
            <a:endParaRPr lang="en-GB">
              <a:solidFill>
                <a:srgbClr val="C00000"/>
              </a:solidFill>
            </a:endParaRPr>
          </a:p>
          <a:p>
            <a:r>
              <a:rPr lang="en-GB">
                <a:solidFill>
                  <a:srgbClr val="000000"/>
                </a:solidFill>
              </a:rPr>
              <a:t>There are no bells so an alarm will only sound in an emergency.</a:t>
            </a:r>
          </a:p>
          <a:p>
            <a:r>
              <a:rPr lang="en-GB">
                <a:solidFill>
                  <a:srgbClr val="000000"/>
                </a:solidFill>
              </a:rPr>
              <a:t>During the fire alarm, fire curtains will drop from the ceiling in balcony areas.</a:t>
            </a:r>
          </a:p>
          <a:p>
            <a:r>
              <a:rPr lang="en-GB" dirty="0">
                <a:solidFill>
                  <a:srgbClr val="000000"/>
                </a:solidFill>
              </a:rPr>
              <a:t>For this reason, pupils should not lean on the balconies or place personal items on them at any time.</a:t>
            </a:r>
            <a:endParaRPr lang="en-GB" dirty="0">
              <a:solidFill>
                <a:srgbClr val="000000"/>
              </a:solidFill>
              <a:ea typeface="Calibri"/>
              <a:cs typeface="Calibri"/>
            </a:endParaRPr>
          </a:p>
          <a:p>
            <a:r>
              <a:rPr lang="en-GB" dirty="0">
                <a:solidFill>
                  <a:srgbClr val="000000"/>
                </a:solidFill>
              </a:rPr>
              <a:t>New evacuation routes will be shared.</a:t>
            </a:r>
            <a:endParaRPr lang="en-GB" dirty="0">
              <a:solidFill>
                <a:srgbClr val="000000"/>
              </a:solidFill>
              <a:ea typeface="Calibri"/>
              <a:cs typeface="Calibri"/>
            </a:endParaRPr>
          </a:p>
          <a:p>
            <a:r>
              <a:rPr lang="en-GB" dirty="0">
                <a:solidFill>
                  <a:srgbClr val="000000"/>
                </a:solidFill>
              </a:rPr>
              <a:t>Previous muster points on the 2G pitch remain unchanged.</a:t>
            </a:r>
            <a:endParaRPr lang="en-GB" dirty="0">
              <a:solidFill>
                <a:srgbClr val="000000"/>
              </a:solidFill>
              <a:ea typeface="Calibri"/>
              <a:cs typeface="Calibri"/>
            </a:endParaRPr>
          </a:p>
          <a:p>
            <a:r>
              <a:rPr lang="en-GB" dirty="0">
                <a:solidFill>
                  <a:srgbClr val="000000"/>
                </a:solidFill>
              </a:rPr>
              <a:t>There will be a fire drill on the Thursday of the first week.</a:t>
            </a:r>
            <a:endParaRPr lang="en-GB" dirty="0"/>
          </a:p>
          <a:p>
            <a:endParaRPr lang="en-GB" b="1" dirty="0">
              <a:solidFill>
                <a:srgbClr val="C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D3E252BE-D1E0-D469-407C-977F3A7E9F8A}"/>
              </a:ext>
            </a:extLst>
          </p:cNvPr>
          <p:cNvSpPr>
            <a:spLocks noGrp="1"/>
          </p:cNvSpPr>
          <p:nvPr>
            <p:ph type="sldNum" sz="quarter" idx="5"/>
          </p:nvPr>
        </p:nvSpPr>
        <p:spPr/>
        <p:txBody>
          <a:bodyPr/>
          <a:lstStyle/>
          <a:p>
            <a:fld id="{AE28F090-41A5-49F0-B343-DCCE919CF38C}" type="slidenum">
              <a:t>17</a:t>
            </a:fld>
            <a:endParaRPr lang="en-GB"/>
          </a:p>
        </p:txBody>
      </p:sp>
    </p:spTree>
    <p:extLst>
      <p:ext uri="{BB962C8B-B14F-4D97-AF65-F5344CB8AC3E}">
        <p14:creationId xmlns:p14="http://schemas.microsoft.com/office/powerpoint/2010/main" val="795511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C9BE-A5D7-64F4-DEC9-C51E921F0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FD073-FC0B-DBC2-C60F-CB097CE761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2DA09-5DB3-B402-230E-91336ED5F624}"/>
              </a:ext>
            </a:extLst>
          </p:cNvPr>
          <p:cNvSpPr>
            <a:spLocks noGrp="1"/>
          </p:cNvSpPr>
          <p:nvPr>
            <p:ph type="body" idx="1"/>
          </p:nvPr>
        </p:nvSpPr>
        <p:spPr/>
        <p:txBody>
          <a:bodyPr/>
          <a:lstStyle/>
          <a:p>
            <a:r>
              <a:rPr lang="en-GB" b="1">
                <a:solidFill>
                  <a:srgbClr val="C00000"/>
                </a:solidFill>
              </a:rPr>
              <a:t>Litter</a:t>
            </a:r>
            <a:endParaRPr lang="en-GB">
              <a:solidFill>
                <a:srgbClr val="C00000"/>
              </a:solidFill>
            </a:endParaRPr>
          </a:p>
          <a:p>
            <a:r>
              <a:rPr lang="en-GB" dirty="0">
                <a:solidFill>
                  <a:srgbClr val="000000"/>
                </a:solidFill>
              </a:rPr>
              <a:t>Our new school is a chance to raise our standards.</a:t>
            </a:r>
            <a:endParaRPr lang="en-GB" dirty="0">
              <a:solidFill>
                <a:srgbClr val="000000"/>
              </a:solidFill>
              <a:ea typeface="Calibri"/>
              <a:cs typeface="Calibri"/>
            </a:endParaRPr>
          </a:p>
          <a:p>
            <a:r>
              <a:rPr lang="en-GB" dirty="0">
                <a:solidFill>
                  <a:srgbClr val="000000"/>
                </a:solidFill>
              </a:rPr>
              <a:t>We all deserve to have a clean and inviting environment, inside and outside school.</a:t>
            </a:r>
            <a:endParaRPr lang="en-GB" dirty="0">
              <a:solidFill>
                <a:srgbClr val="000000"/>
              </a:solidFill>
              <a:ea typeface="Calibri"/>
              <a:cs typeface="Calibri"/>
            </a:endParaRPr>
          </a:p>
          <a:p>
            <a:r>
              <a:rPr lang="en-GB" dirty="0">
                <a:solidFill>
                  <a:srgbClr val="000000"/>
                </a:solidFill>
              </a:rPr>
              <a:t>Please use the litter bins provided and encourage each other to do the same.</a:t>
            </a:r>
            <a:endParaRPr lang="en-GB" dirty="0">
              <a:solidFill>
                <a:srgbClr val="000000"/>
              </a:solidFill>
              <a:ea typeface="Calibri"/>
              <a:cs typeface="Calibri"/>
            </a:endParaRPr>
          </a:p>
          <a:p>
            <a:r>
              <a:rPr lang="en-GB" dirty="0">
                <a:solidFill>
                  <a:srgbClr val="000000"/>
                </a:solidFill>
              </a:rPr>
              <a:t>It is your school so have high expectations of each other and challenge those who fall short of our shared values.</a:t>
            </a:r>
            <a:endParaRPr lang="en-GB" dirty="0">
              <a:solidFill>
                <a:srgbClr val="000000"/>
              </a:solidFill>
              <a:ea typeface="Calibri"/>
              <a:cs typeface="Calibri"/>
            </a:endParaRPr>
          </a:p>
          <a:p>
            <a:r>
              <a:rPr lang="en-GB" b="1" dirty="0">
                <a:solidFill>
                  <a:srgbClr val="C00000"/>
                </a:solidFill>
              </a:rPr>
              <a:t>Chewing gum</a:t>
            </a:r>
            <a:endParaRPr lang="en-GB" dirty="0">
              <a:solidFill>
                <a:srgbClr val="C00000"/>
              </a:solidFill>
            </a:endParaRPr>
          </a:p>
          <a:p>
            <a:r>
              <a:rPr lang="en-GB" dirty="0">
                <a:solidFill>
                  <a:srgbClr val="000000"/>
                </a:solidFill>
              </a:rPr>
              <a:t>Chewing gum is not allowed in the new building. Please help us to keep the building looking good for everyone to enjoy.</a:t>
            </a:r>
            <a:endParaRPr lang="en-GB" dirty="0">
              <a:solidFill>
                <a:srgbClr val="000000"/>
              </a:solidFill>
              <a:ea typeface="Calibri"/>
              <a:cs typeface="Calibri"/>
            </a:endParaRPr>
          </a:p>
          <a:p>
            <a:endParaRPr lang="en-GB" b="1" dirty="0">
              <a:solidFill>
                <a:srgbClr val="C00000"/>
              </a:solidFill>
              <a:ea typeface="Calibri"/>
              <a:cs typeface="Calibri"/>
            </a:endParaRPr>
          </a:p>
          <a:p>
            <a:endParaRPr lang="en-GB" b="1" dirty="0">
              <a:solidFill>
                <a:srgbClr val="C00000"/>
              </a:solidFill>
              <a:ea typeface="Calibri"/>
              <a:cs typeface="Calibri"/>
            </a:endParaRPr>
          </a:p>
        </p:txBody>
      </p:sp>
      <p:sp>
        <p:nvSpPr>
          <p:cNvPr id="4" name="Slide Number Placeholder 3">
            <a:extLst>
              <a:ext uri="{FF2B5EF4-FFF2-40B4-BE49-F238E27FC236}">
                <a16:creationId xmlns:a16="http://schemas.microsoft.com/office/drawing/2014/main" id="{8465AF89-0F88-1ACF-3D50-202FB14695A4}"/>
              </a:ext>
            </a:extLst>
          </p:cNvPr>
          <p:cNvSpPr>
            <a:spLocks noGrp="1"/>
          </p:cNvSpPr>
          <p:nvPr>
            <p:ph type="sldNum" sz="quarter" idx="5"/>
          </p:nvPr>
        </p:nvSpPr>
        <p:spPr/>
        <p:txBody>
          <a:bodyPr/>
          <a:lstStyle/>
          <a:p>
            <a:fld id="{AE28F090-41A5-49F0-B343-DCCE919CF38C}" type="slidenum">
              <a:t>18</a:t>
            </a:fld>
            <a:endParaRPr lang="en-GB"/>
          </a:p>
        </p:txBody>
      </p:sp>
    </p:spTree>
    <p:extLst>
      <p:ext uri="{BB962C8B-B14F-4D97-AF65-F5344CB8AC3E}">
        <p14:creationId xmlns:p14="http://schemas.microsoft.com/office/powerpoint/2010/main" val="2316665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AC11D-1189-289C-1AE0-3562099B3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DCBA3-F0B0-369B-AB41-B9FE80BB4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3866A-90EB-5569-7B42-47EF44B825FB}"/>
              </a:ext>
            </a:extLst>
          </p:cNvPr>
          <p:cNvSpPr>
            <a:spLocks noGrp="1"/>
          </p:cNvSpPr>
          <p:nvPr>
            <p:ph type="body" idx="1"/>
          </p:nvPr>
        </p:nvSpPr>
        <p:spPr/>
        <p:txBody>
          <a:bodyPr/>
          <a:lstStyle/>
          <a:p>
            <a:r>
              <a:rPr lang="en-GB" b="1">
                <a:solidFill>
                  <a:srgbClr val="C00000"/>
                </a:solidFill>
              </a:rPr>
              <a:t>Review process</a:t>
            </a:r>
            <a:endParaRPr lang="en-GB">
              <a:solidFill>
                <a:srgbClr val="C00000"/>
              </a:solidFill>
            </a:endParaRPr>
          </a:p>
          <a:p>
            <a:r>
              <a:rPr lang="en-GB"/>
              <a:t>It will take time to iron out some of the details of how we use our new school.</a:t>
            </a:r>
            <a:endParaRPr lang="en-GB">
              <a:ea typeface="Calibri"/>
              <a:cs typeface="Calibri"/>
            </a:endParaRPr>
          </a:p>
          <a:p>
            <a:r>
              <a:rPr lang="en-GB"/>
              <a:t>The plans above will be reviewed at the end of November, and sooner if particular issues are identified. </a:t>
            </a:r>
            <a:endParaRPr lang="en-GB">
              <a:ea typeface="Calibri"/>
              <a:cs typeface="Calibri"/>
            </a:endParaRPr>
          </a:p>
          <a:p>
            <a:r>
              <a:rPr lang="en-GB"/>
              <a:t>Your feedback on what is working well, what is not working as we had hoped, and suggested solutions will be welcome from day 1.</a:t>
            </a:r>
            <a:endParaRPr lang="en-GB">
              <a:ea typeface="Calibri"/>
              <a:cs typeface="Calibri"/>
            </a:endParaRPr>
          </a:p>
          <a:p>
            <a:r>
              <a:rPr lang="en-GB"/>
              <a:t>A QR code and link to a Feedback Form will be shared on year group Teams, and with parents and carers, and a drop box will be placed at reception for those who like to do things old school!</a:t>
            </a:r>
            <a:endParaRPr lang="en-GB">
              <a:ea typeface="Calibri"/>
              <a:cs typeface="Calibri"/>
            </a:endParaRPr>
          </a:p>
          <a:p>
            <a:r>
              <a:rPr lang="en-GB"/>
              <a:t>Change can sometimes be a challenge. You can contact your Pastoral teacher, or any member of staff, if you need support at any time.</a:t>
            </a:r>
            <a:endParaRPr lang="en-GB">
              <a:ea typeface="Calibri"/>
              <a:cs typeface="Calibri"/>
            </a:endParaRPr>
          </a:p>
          <a:p>
            <a:r>
              <a:rPr lang="en-GB"/>
              <a:t>Prefects will also be on hand to offer day-to-day support and directions. You may well get lost at some point over the next few weeks, but we’ll all be lost together!</a:t>
            </a:r>
            <a:endParaRPr lang="en-GB">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AC6E8862-2193-F626-6207-0F0C621AC974}"/>
              </a:ext>
            </a:extLst>
          </p:cNvPr>
          <p:cNvSpPr>
            <a:spLocks noGrp="1"/>
          </p:cNvSpPr>
          <p:nvPr>
            <p:ph type="sldNum" sz="quarter" idx="5"/>
          </p:nvPr>
        </p:nvSpPr>
        <p:spPr/>
        <p:txBody>
          <a:bodyPr/>
          <a:lstStyle/>
          <a:p>
            <a:fld id="{AE28F090-41A5-49F0-B343-DCCE919CF38C}" type="slidenum">
              <a:t>19</a:t>
            </a:fld>
            <a:endParaRPr lang="en-GB"/>
          </a:p>
        </p:txBody>
      </p:sp>
    </p:spTree>
    <p:extLst>
      <p:ext uri="{BB962C8B-B14F-4D97-AF65-F5344CB8AC3E}">
        <p14:creationId xmlns:p14="http://schemas.microsoft.com/office/powerpoint/2010/main" val="4222077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858DE-8A88-CE1B-9096-11CBC24F6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EBF3F-0FDE-0270-E17A-881F01AF0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9A67B-5C28-6FFF-317D-01ECE6ECA432}"/>
              </a:ext>
            </a:extLst>
          </p:cNvPr>
          <p:cNvSpPr>
            <a:spLocks noGrp="1"/>
          </p:cNvSpPr>
          <p:nvPr>
            <p:ph type="body" idx="1"/>
          </p:nvPr>
        </p:nvSpPr>
        <p:spPr/>
        <p:txBody>
          <a:bodyPr/>
          <a:lstStyle/>
          <a:p>
            <a:r>
              <a:rPr lang="en-GB" b="1">
                <a:solidFill>
                  <a:srgbClr val="C00000"/>
                </a:solidFill>
              </a:rPr>
              <a:t>Review process</a:t>
            </a:r>
            <a:endParaRPr lang="en-GB">
              <a:solidFill>
                <a:srgbClr val="C00000"/>
              </a:solidFill>
            </a:endParaRPr>
          </a:p>
          <a:p>
            <a:r>
              <a:rPr lang="en-GB"/>
              <a:t>It will take time to iron out some of the details of how we use our new school.</a:t>
            </a:r>
            <a:endParaRPr lang="en-GB">
              <a:ea typeface="Calibri"/>
              <a:cs typeface="Calibri"/>
            </a:endParaRPr>
          </a:p>
          <a:p>
            <a:r>
              <a:rPr lang="en-GB"/>
              <a:t>The plans above will be reviewed at the end of November, and sooner if particular issues are identified. </a:t>
            </a:r>
            <a:endParaRPr lang="en-GB">
              <a:ea typeface="Calibri"/>
              <a:cs typeface="Calibri"/>
            </a:endParaRPr>
          </a:p>
          <a:p>
            <a:r>
              <a:rPr lang="en-GB"/>
              <a:t>Your feedback on what is working well, what is not working as we had hoped, and suggested solutions will be welcome from day 1.</a:t>
            </a:r>
            <a:endParaRPr lang="en-GB">
              <a:ea typeface="Calibri"/>
              <a:cs typeface="Calibri"/>
            </a:endParaRPr>
          </a:p>
          <a:p>
            <a:r>
              <a:rPr lang="en-GB"/>
              <a:t>A QR code and link to a Feedback Form will be shared on year group Teams, and with parents and carers, and a drop box will be placed at reception for those who like to do things old school!</a:t>
            </a:r>
            <a:endParaRPr lang="en-GB">
              <a:ea typeface="Calibri"/>
              <a:cs typeface="Calibri"/>
            </a:endParaRPr>
          </a:p>
          <a:p>
            <a:r>
              <a:rPr lang="en-GB"/>
              <a:t>Change can sometimes be a challenge. You can contact your Pastoral teacher, or any member of staff, if you need support at any time.</a:t>
            </a:r>
            <a:endParaRPr lang="en-GB">
              <a:ea typeface="Calibri"/>
              <a:cs typeface="Calibri"/>
            </a:endParaRPr>
          </a:p>
          <a:p>
            <a:r>
              <a:rPr lang="en-GB"/>
              <a:t>Prefects will also be on hand to offer day-to-day support and directions. You may well get lost at some point over the next few weeks, but we’ll all be lost together!</a:t>
            </a:r>
            <a:endParaRPr lang="en-GB">
              <a:ea typeface="Calibri"/>
              <a:cs typeface="Calibri"/>
            </a:endParaRPr>
          </a:p>
          <a:p>
            <a:endParaRPr lang="en-GB" b="1" dirty="0">
              <a:ea typeface="Calibri"/>
              <a:cs typeface="Calibri"/>
            </a:endParaRPr>
          </a:p>
        </p:txBody>
      </p:sp>
      <p:sp>
        <p:nvSpPr>
          <p:cNvPr id="4" name="Slide Number Placeholder 3">
            <a:extLst>
              <a:ext uri="{FF2B5EF4-FFF2-40B4-BE49-F238E27FC236}">
                <a16:creationId xmlns:a16="http://schemas.microsoft.com/office/drawing/2014/main" id="{02128CAA-0A31-221A-3724-880D8EE5EF52}"/>
              </a:ext>
            </a:extLst>
          </p:cNvPr>
          <p:cNvSpPr>
            <a:spLocks noGrp="1"/>
          </p:cNvSpPr>
          <p:nvPr>
            <p:ph type="sldNum" sz="quarter" idx="5"/>
          </p:nvPr>
        </p:nvSpPr>
        <p:spPr/>
        <p:txBody>
          <a:bodyPr/>
          <a:lstStyle/>
          <a:p>
            <a:fld id="{AE28F090-41A5-49F0-B343-DCCE919CF38C}" type="slidenum">
              <a:t>20</a:t>
            </a:fld>
            <a:endParaRPr lang="en-GB"/>
          </a:p>
        </p:txBody>
      </p:sp>
    </p:spTree>
    <p:extLst>
      <p:ext uri="{BB962C8B-B14F-4D97-AF65-F5344CB8AC3E}">
        <p14:creationId xmlns:p14="http://schemas.microsoft.com/office/powerpoint/2010/main" val="3696283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GB"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GB"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05/11/2025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05/11/2025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05/11/2025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05/11/2025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GB"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GB"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GB"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05/11/2025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05/11/2025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GB" smtClean="0"/>
              <a:t>05/11/2025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png"/><Relationship Id="rId7"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1.svg"/><Relationship Id="rId12"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7.svg"/><Relationship Id="rId5" Type="http://schemas.openxmlformats.org/officeDocument/2006/relationships/image" Target="../media/image13.svg"/><Relationship Id="rId10"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0.png"/><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18CCD6A-ABEE-88CF-AA34-86B6966DE1F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7D99EF2-B0DF-CCAE-108E-EB9D2410606E}"/>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DF155AD-CC85-4694-FD71-6CF73199D4F9}"/>
              </a:ext>
            </a:extLst>
          </p:cNvPr>
          <p:cNvSpPr txBox="1"/>
          <p:nvPr/>
        </p:nvSpPr>
        <p:spPr>
          <a:xfrm>
            <a:off x="272569" y="301657"/>
            <a:ext cx="8674357" cy="5842113"/>
          </a:xfrm>
          <a:prstGeom prst="rect">
            <a:avLst/>
          </a:prstGeom>
          <a:noFill/>
        </p:spPr>
        <p:txBody>
          <a:bodyPr wrap="square" lIns="51435" tIns="25718" rIns="51435" bIns="25718" anchor="t">
            <a:spAutoFit/>
          </a:bodyPr>
          <a:lstStyle/>
          <a:p>
            <a:r>
              <a:rPr lang="en-GB" b="1" dirty="0">
                <a:solidFill>
                  <a:srgbClr val="C00000"/>
                </a:solidFill>
                <a:latin typeface="Calibri"/>
                <a:ea typeface="Calibri"/>
                <a:cs typeface="Calibri"/>
              </a:rPr>
              <a:t>Assembly 5.11.25</a:t>
            </a:r>
            <a:endParaRPr lang="en-GB" sz="1800" b="1" dirty="0">
              <a:solidFill>
                <a:srgbClr val="C00000"/>
              </a:solidFill>
              <a:latin typeface="Calibri" panose="020F0502020204030204" pitchFamily="34" charset="0"/>
              <a:cs typeface="Calibri" panose="020F0502020204030204" pitchFamily="34" charset="0"/>
            </a:endParaRPr>
          </a:p>
          <a:p>
            <a:endParaRPr lang="en-GB" sz="1800">
              <a:solidFill>
                <a:srgbClr val="002060"/>
              </a:solidFill>
              <a:latin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algn="ctr"/>
            <a:r>
              <a:rPr lang="en-GB" sz="7200" b="1" dirty="0">
                <a:solidFill>
                  <a:srgbClr val="002060"/>
                </a:solidFill>
                <a:latin typeface="Calibri"/>
                <a:ea typeface="Calibri"/>
                <a:cs typeface="Calibri"/>
              </a:rPr>
              <a:t>New School, </a:t>
            </a:r>
            <a:endParaRPr lang="en-GB" sz="72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r>
              <a:rPr lang="en-GB" sz="7200" b="1" dirty="0">
                <a:solidFill>
                  <a:srgbClr val="002060"/>
                </a:solidFill>
                <a:latin typeface="Calibri"/>
                <a:ea typeface="Calibri"/>
                <a:cs typeface="Calibri"/>
              </a:rPr>
              <a:t>New Chapter for PHS </a:t>
            </a:r>
            <a:endParaRPr lang="en-GB" sz="72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800">
              <a:solidFill>
                <a:srgbClr val="002060"/>
              </a:solidFill>
              <a:latin typeface="Calibri" panose="020F0502020204030204" pitchFamily="34" charset="0"/>
              <a:cs typeface="Calibri" panose="020F0502020204030204" pitchFamily="34" charset="0"/>
            </a:endParaRPr>
          </a:p>
          <a:p>
            <a:endParaRPr lang="en-GB" sz="1800"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algn="ctr"/>
            <a:r>
              <a:rPr lang="en-GB" sz="3200" dirty="0">
                <a:solidFill>
                  <a:srgbClr val="002060"/>
                </a:solidFill>
                <a:latin typeface="Calibri"/>
                <a:ea typeface="Calibri"/>
                <a:cs typeface="Calibri"/>
              </a:rPr>
              <a:t>Pupil Information and Expectations</a:t>
            </a:r>
            <a:endParaRPr lang="en-GB" sz="3200" dirty="0">
              <a:solidFill>
                <a:srgbClr val="002060"/>
              </a:solidFill>
              <a:latin typeface="Calibri" panose="020F0502020204030204" pitchFamily="34" charset="0"/>
              <a:ea typeface="Calibri"/>
              <a:cs typeface="Calibri" panose="020F0502020204030204" pitchFamily="34" charset="0"/>
            </a:endParaRPr>
          </a:p>
          <a:p>
            <a:endParaRPr lang="en-GB">
              <a:solidFill>
                <a:srgbClr val="002060"/>
              </a:solidFill>
              <a:latin typeface="Calibri" panose="020F0502020204030204" pitchFamily="34" charset="0"/>
              <a:ea typeface="Calibri"/>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48796CC0-F55A-E068-8163-D5AFC245DA44}"/>
              </a:ext>
            </a:extLst>
          </p:cNvPr>
          <p:cNvPicPr>
            <a:picLocks noChangeAspect="1"/>
          </p:cNvPicPr>
          <p:nvPr/>
        </p:nvPicPr>
        <p:blipFill>
          <a:blip r:embed="rId2"/>
          <a:srcRect l="-848" t="12258" r="163" b="7969"/>
          <a:stretch>
            <a:fillRect/>
          </a:stretch>
        </p:blipFill>
        <p:spPr>
          <a:xfrm>
            <a:off x="7523713" y="223244"/>
            <a:ext cx="1414293" cy="1457987"/>
          </a:xfrm>
          <a:prstGeom prst="rect">
            <a:avLst/>
          </a:prstGeom>
        </p:spPr>
      </p:pic>
    </p:spTree>
    <p:extLst>
      <p:ext uri="{BB962C8B-B14F-4D97-AF65-F5344CB8AC3E}">
        <p14:creationId xmlns:p14="http://schemas.microsoft.com/office/powerpoint/2010/main" val="92815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F1CDE66A-8153-2C86-D948-D12147AF064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621356F-7753-0B62-D14F-29587A952EE7}"/>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21C91CC-D02A-C0C7-D0A2-4A952B8C8A56}"/>
              </a:ext>
            </a:extLst>
          </p:cNvPr>
          <p:cNvSpPr txBox="1"/>
          <p:nvPr/>
        </p:nvSpPr>
        <p:spPr>
          <a:xfrm>
            <a:off x="272569" y="301657"/>
            <a:ext cx="8674357" cy="5626670"/>
          </a:xfrm>
          <a:prstGeom prst="rect">
            <a:avLst/>
          </a:prstGeom>
          <a:noFill/>
        </p:spPr>
        <p:txBody>
          <a:bodyPr wrap="square" lIns="51435" tIns="25718" rIns="51435" bIns="25718" anchor="t">
            <a:spAutoFit/>
          </a:bodyPr>
          <a:lstStyle/>
          <a:p>
            <a:endParaRPr lang="en-GB" sz="1800" b="1" dirty="0">
              <a:solidFill>
                <a:srgbClr val="C00000"/>
              </a:solidFill>
              <a:latin typeface="Calibri" panose="020F0502020204030204" pitchFamily="34" charset="0"/>
              <a:ea typeface="Calibri"/>
              <a:cs typeface="Calibri" panose="020F0502020204030204" pitchFamily="34" charset="0"/>
            </a:endParaRPr>
          </a:p>
          <a:p>
            <a:endParaRPr lang="en-GB" sz="1800">
              <a:solidFill>
                <a:srgbClr val="002060"/>
              </a:solidFill>
              <a:latin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algn="ctr"/>
            <a:r>
              <a:rPr lang="en-GB" sz="4800" b="1" i="1" dirty="0">
                <a:solidFill>
                  <a:srgbClr val="002060"/>
                </a:solidFill>
                <a:latin typeface="Aptos"/>
                <a:ea typeface="Calibri"/>
                <a:cs typeface="Calibri"/>
              </a:rPr>
              <a:t>One Peebles</a:t>
            </a:r>
            <a:r>
              <a:rPr lang="en-GB" sz="4800" i="1" dirty="0">
                <a:solidFill>
                  <a:srgbClr val="002060"/>
                </a:solidFill>
                <a:latin typeface="Aptos"/>
                <a:ea typeface="Calibri"/>
                <a:cs typeface="Calibri"/>
              </a:rPr>
              <a:t>: our </a:t>
            </a:r>
            <a:r>
              <a:rPr lang="en-GB" sz="4800" b="1" i="1" dirty="0">
                <a:solidFill>
                  <a:srgbClr val="002060"/>
                </a:solidFill>
                <a:latin typeface="Aptos"/>
                <a:ea typeface="Calibri"/>
                <a:cs typeface="Calibri"/>
              </a:rPr>
              <a:t>community </a:t>
            </a:r>
            <a:r>
              <a:rPr lang="en-GB" sz="4800" i="1" dirty="0">
                <a:solidFill>
                  <a:srgbClr val="002060"/>
                </a:solidFill>
                <a:latin typeface="Aptos"/>
                <a:ea typeface="Calibri"/>
                <a:cs typeface="Calibri"/>
              </a:rPr>
              <a:t>where we </a:t>
            </a:r>
            <a:r>
              <a:rPr lang="en-GB" sz="4800" b="1" i="1" dirty="0">
                <a:solidFill>
                  <a:srgbClr val="002060"/>
                </a:solidFill>
                <a:latin typeface="Aptos"/>
                <a:ea typeface="Calibri"/>
                <a:cs typeface="Calibri"/>
              </a:rPr>
              <a:t>belong</a:t>
            </a:r>
            <a:r>
              <a:rPr lang="en-GB" sz="4800" i="1" dirty="0">
                <a:solidFill>
                  <a:srgbClr val="002060"/>
                </a:solidFill>
                <a:latin typeface="Aptos"/>
                <a:ea typeface="Calibri"/>
                <a:cs typeface="Calibri"/>
              </a:rPr>
              <a:t>, </a:t>
            </a:r>
            <a:r>
              <a:rPr lang="en-GB" sz="4800" b="1" i="1" dirty="0">
                <a:solidFill>
                  <a:srgbClr val="002060"/>
                </a:solidFill>
                <a:latin typeface="Aptos"/>
                <a:ea typeface="Calibri"/>
                <a:cs typeface="Calibri"/>
              </a:rPr>
              <a:t>grow </a:t>
            </a:r>
            <a:r>
              <a:rPr lang="en-GB" sz="4800" i="1" dirty="0">
                <a:solidFill>
                  <a:srgbClr val="002060"/>
                </a:solidFill>
                <a:latin typeface="Aptos"/>
                <a:ea typeface="Calibri"/>
                <a:cs typeface="Calibri"/>
              </a:rPr>
              <a:t>and </a:t>
            </a:r>
            <a:r>
              <a:rPr lang="en-GB" sz="4800" b="1" i="1" dirty="0">
                <a:solidFill>
                  <a:srgbClr val="002060"/>
                </a:solidFill>
                <a:latin typeface="Aptos"/>
                <a:ea typeface="Calibri"/>
                <a:cs typeface="Calibri"/>
              </a:rPr>
              <a:t>achieve</a:t>
            </a:r>
            <a:r>
              <a:rPr lang="en-GB" sz="4800" i="1" dirty="0">
                <a:solidFill>
                  <a:srgbClr val="002060"/>
                </a:solidFill>
                <a:latin typeface="Aptos"/>
                <a:ea typeface="Calibri"/>
                <a:cs typeface="Calibri"/>
              </a:rPr>
              <a:t>.</a:t>
            </a:r>
            <a:endParaRPr lang="en-GB" sz="4800" dirty="0">
              <a:solidFill>
                <a:srgbClr val="002060"/>
              </a:solidFill>
              <a:latin typeface="Aptos"/>
              <a:ea typeface="Calibri"/>
              <a:cs typeface="Calibri"/>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a:solidFill>
                <a:srgbClr val="002060"/>
              </a:solidFill>
              <a:latin typeface="Calibri" panose="020F0502020204030204" pitchFamily="34" charset="0"/>
              <a:ea typeface="Calibri"/>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3B61BCCA-5455-D660-ABF5-D61DEDC07CDF}"/>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4099443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BA06316E-FFA9-09D6-3B94-CA4D7770DBA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B319A43-6F9F-5A46-82B5-E8BAF6437324}"/>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5EF64E9-3974-E6D6-DC7D-E0621C603D95}"/>
              </a:ext>
            </a:extLst>
          </p:cNvPr>
          <p:cNvSpPr txBox="1"/>
          <p:nvPr/>
        </p:nvSpPr>
        <p:spPr>
          <a:xfrm>
            <a:off x="272569" y="301657"/>
            <a:ext cx="8862247" cy="75041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Day 1</a:t>
            </a:r>
            <a:endParaRPr lang="en-GB" sz="3200" b="1" dirty="0">
              <a:solidFill>
                <a:srgbClr val="C00000"/>
              </a:solidFill>
              <a:latin typeface="Calibri" panose="020F0502020204030204" pitchFamily="34" charset="0"/>
              <a:cs typeface="Calibri" panose="020F0502020204030204" pitchFamily="34" charset="0"/>
            </a:endParaRPr>
          </a:p>
          <a:p>
            <a:endParaRPr lang="en-GB" sz="1800">
              <a:solidFill>
                <a:srgbClr val="002060"/>
              </a:solidFill>
              <a:latin typeface="Calibri" panose="020F0502020204030204" pitchFamily="34" charset="0"/>
              <a:cs typeface="Calibri" panose="020F0502020204030204" pitchFamily="34" charset="0"/>
            </a:endParaRPr>
          </a:p>
          <a:p>
            <a:pPr marL="571500" indent="-571500">
              <a:buFont typeface="Wingdings"/>
              <a:buChar char="ü"/>
            </a:pPr>
            <a:r>
              <a:rPr lang="en-GB" sz="3600" dirty="0">
                <a:solidFill>
                  <a:srgbClr val="002060"/>
                </a:solidFill>
                <a:latin typeface="Calibri"/>
                <a:ea typeface="Tahoma"/>
                <a:cs typeface="Tahoma"/>
              </a:rPr>
              <a:t>Open as usual to pupils from 8am.</a:t>
            </a:r>
            <a:endParaRPr lang="en-GB" sz="3600" dirty="0">
              <a:solidFill>
                <a:srgbClr val="002060"/>
              </a:solidFill>
              <a:latin typeface="Calibri"/>
              <a:ea typeface="Calibri"/>
              <a:cs typeface="Calibri"/>
            </a:endParaRPr>
          </a:p>
          <a:p>
            <a:pPr marL="571500" indent="-571500">
              <a:buFont typeface="Wingdings"/>
              <a:buChar char="ü"/>
            </a:pPr>
            <a:endParaRPr lang="en-GB" sz="3600" dirty="0">
              <a:solidFill>
                <a:srgbClr val="002060"/>
              </a:solidFill>
              <a:latin typeface="Calibri"/>
              <a:ea typeface="Calibri"/>
              <a:cs typeface="Calibri"/>
            </a:endParaRPr>
          </a:p>
          <a:p>
            <a:pPr marL="571500" indent="-571500">
              <a:buFont typeface="Wingdings"/>
              <a:buChar char="ü"/>
            </a:pPr>
            <a:r>
              <a:rPr lang="en-GB" sz="3600" b="1" dirty="0">
                <a:solidFill>
                  <a:srgbClr val="002060"/>
                </a:solidFill>
                <a:latin typeface="Calibri"/>
                <a:ea typeface="Tahoma"/>
                <a:cs typeface="Tahoma"/>
              </a:rPr>
              <a:t>Enter the building through the main entrance</a:t>
            </a:r>
            <a:r>
              <a:rPr lang="en-GB" sz="3600" dirty="0">
                <a:solidFill>
                  <a:srgbClr val="002060"/>
                </a:solidFill>
                <a:latin typeface="Calibri"/>
                <a:ea typeface="Tahoma"/>
                <a:cs typeface="Tahoma"/>
              </a:rPr>
              <a:t>. All other doors are exits only.</a:t>
            </a:r>
          </a:p>
          <a:p>
            <a:pPr marL="571500" indent="-571500">
              <a:buFont typeface="Wingdings"/>
              <a:buChar char="ü"/>
            </a:pPr>
            <a:endParaRPr lang="en-GB" sz="3600" dirty="0">
              <a:solidFill>
                <a:srgbClr val="002060"/>
              </a:solidFill>
              <a:latin typeface="Calibri"/>
              <a:ea typeface="Tahoma"/>
              <a:cs typeface="Tahoma"/>
            </a:endParaRPr>
          </a:p>
          <a:p>
            <a:pPr marL="571500" indent="-571500">
              <a:buFont typeface="Wingdings"/>
              <a:buChar char="ü"/>
            </a:pPr>
            <a:r>
              <a:rPr lang="en-GB" sz="3600" dirty="0">
                <a:solidFill>
                  <a:srgbClr val="002060"/>
                </a:solidFill>
                <a:latin typeface="Calibri"/>
                <a:ea typeface="Calibri"/>
                <a:cs typeface="Calibri"/>
              </a:rPr>
              <a:t>ASN drop off zone at the top of the car park Stick to the path and don't walk across it.</a:t>
            </a:r>
          </a:p>
          <a:p>
            <a:pPr marL="571500" indent="-571500">
              <a:buFont typeface="Wingdings"/>
              <a:buChar char="ü"/>
            </a:pPr>
            <a:endParaRPr lang="en-GB" sz="3600" dirty="0">
              <a:solidFill>
                <a:srgbClr val="002060"/>
              </a:solidFill>
              <a:latin typeface="Calibri"/>
              <a:ea typeface="Tahoma"/>
              <a:cs typeface="Tahoma"/>
            </a:endParaRPr>
          </a:p>
          <a:p>
            <a:pPr marL="571500" indent="-571500">
              <a:buFont typeface="Wingdings"/>
              <a:buChar char="ü"/>
            </a:pPr>
            <a:r>
              <a:rPr lang="en-GB" sz="3600" b="1" dirty="0">
                <a:solidFill>
                  <a:srgbClr val="002060"/>
                </a:solidFill>
                <a:latin typeface="Calibri"/>
                <a:ea typeface="Tahoma"/>
                <a:cs typeface="Tahoma"/>
              </a:rPr>
              <a:t>Maps </a:t>
            </a:r>
            <a:r>
              <a:rPr lang="en-GB" sz="3600" dirty="0">
                <a:solidFill>
                  <a:srgbClr val="002060"/>
                </a:solidFill>
                <a:latin typeface="Calibri"/>
                <a:ea typeface="Tahoma"/>
                <a:cs typeface="Tahoma"/>
              </a:rPr>
              <a:t>of the school have been shared on year group Teams and GroupCall.</a:t>
            </a:r>
            <a:endParaRPr lang="en-GB">
              <a:solidFill>
                <a:srgbClr val="002060"/>
              </a:solidFill>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7A4D844F-60D8-D03A-4F37-EBDEF2706D0D}"/>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92104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F2380852-1BA1-07A3-36E2-5F4641E1BE3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EB01D51-E0AC-3A9B-FA65-47BB8D4A3305}"/>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2D4D86F-BB26-9C4C-F30A-839D43A58CC8}"/>
              </a:ext>
            </a:extLst>
          </p:cNvPr>
          <p:cNvSpPr txBox="1"/>
          <p:nvPr/>
        </p:nvSpPr>
        <p:spPr>
          <a:xfrm>
            <a:off x="272569" y="301657"/>
            <a:ext cx="8674357" cy="8488992"/>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Readiness to learn</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Bring your iPad fully charged and the resources you need for learning. Proxy reset needed.</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Limited access to sockets for charging.</a:t>
            </a:r>
            <a:endParaRPr lang="en-GB" sz="360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We always </a:t>
            </a:r>
            <a:r>
              <a:rPr lang="en-GB" sz="3600" b="1" dirty="0">
                <a:solidFill>
                  <a:srgbClr val="002060"/>
                </a:solidFill>
                <a:latin typeface="Calibri"/>
                <a:ea typeface="Calibri"/>
                <a:cs typeface="Calibri"/>
              </a:rPr>
              <a:t>work hard</a:t>
            </a:r>
            <a:r>
              <a:rPr lang="en-GB" sz="3600" dirty="0">
                <a:solidFill>
                  <a:srgbClr val="002060"/>
                </a:solidFill>
                <a:latin typeface="Calibri"/>
                <a:ea typeface="Calibri"/>
                <a:cs typeface="Calibri"/>
              </a:rPr>
              <a:t>, </a:t>
            </a:r>
            <a:r>
              <a:rPr lang="en-GB" sz="3600" b="1" dirty="0">
                <a:solidFill>
                  <a:srgbClr val="002060"/>
                </a:solidFill>
                <a:latin typeface="Calibri"/>
                <a:ea typeface="Calibri"/>
                <a:cs typeface="Calibri"/>
              </a:rPr>
              <a:t>show kindness</a:t>
            </a:r>
            <a:r>
              <a:rPr lang="en-GB" sz="3600" dirty="0">
                <a:solidFill>
                  <a:srgbClr val="002060"/>
                </a:solidFill>
                <a:latin typeface="Calibri"/>
                <a:ea typeface="Calibri"/>
                <a:cs typeface="Calibri"/>
              </a:rPr>
              <a:t> and </a:t>
            </a:r>
            <a:r>
              <a:rPr lang="en-GB" sz="3600" b="1" dirty="0">
                <a:solidFill>
                  <a:srgbClr val="002060"/>
                </a:solidFill>
                <a:latin typeface="Calibri"/>
                <a:ea typeface="Calibri"/>
                <a:cs typeface="Calibri"/>
              </a:rPr>
              <a:t>contribute.</a:t>
            </a:r>
            <a:endParaRPr lang="en-GB" sz="36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4C997740-B184-B756-7D27-94A86323CEC9}"/>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023397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16395B53-E2A0-0E17-C2A7-08394C3CD18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4EA5739-25E6-BADA-401B-DAEA86BEAACC}"/>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39D09FB-5038-4A6E-F8CB-E466A29C9AA5}"/>
              </a:ext>
            </a:extLst>
          </p:cNvPr>
          <p:cNvSpPr txBox="1"/>
          <p:nvPr/>
        </p:nvSpPr>
        <p:spPr>
          <a:xfrm>
            <a:off x="157748" y="301657"/>
            <a:ext cx="8799616" cy="5780558"/>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Movement round school</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bells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Keep left</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Move calmly and quietly</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Be courteous and show consideration</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Use 4 main staircases to move between floors</a:t>
            </a:r>
          </a:p>
          <a:p>
            <a:pPr marL="457200" indent="-457200">
              <a:buFont typeface="Wingdings"/>
              <a:buChar char="ü"/>
            </a:pPr>
            <a:r>
              <a:rPr lang="en-GB" sz="3600" dirty="0">
                <a:solidFill>
                  <a:srgbClr val="002060"/>
                </a:solidFill>
                <a:latin typeface="Calibri"/>
                <a:ea typeface="Calibri"/>
                <a:cs typeface="Calibri"/>
              </a:rPr>
              <a:t>Avoid Amphitheatre steps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BA7339B-B4F5-A1F7-5314-E7D3737E44E8}"/>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64711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8C51FF59-0BBA-4079-FF05-ECD412DC407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21AC691-9988-236E-4C80-0B7E8303223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pic>
        <p:nvPicPr>
          <p:cNvPr id="27" name="Picture 26" descr="A map of a building&#10;&#10;AI-generated content may be incorrect.">
            <a:extLst>
              <a:ext uri="{FF2B5EF4-FFF2-40B4-BE49-F238E27FC236}">
                <a16:creationId xmlns:a16="http://schemas.microsoft.com/office/drawing/2014/main" id="{D9292DB0-94E4-9071-0B24-BAAB6406DFD9}"/>
              </a:ext>
            </a:extLst>
          </p:cNvPr>
          <p:cNvPicPr>
            <a:picLocks noChangeAspect="1"/>
          </p:cNvPicPr>
          <p:nvPr/>
        </p:nvPicPr>
        <p:blipFill>
          <a:blip r:embed="rId3"/>
          <a:stretch>
            <a:fillRect/>
          </a:stretch>
        </p:blipFill>
        <p:spPr>
          <a:xfrm>
            <a:off x="0" y="1345165"/>
            <a:ext cx="9144000" cy="4829029"/>
          </a:xfrm>
          <a:prstGeom prst="rect">
            <a:avLst/>
          </a:prstGeom>
        </p:spPr>
      </p:pic>
      <p:sp>
        <p:nvSpPr>
          <p:cNvPr id="28" name="TextBox 27">
            <a:extLst>
              <a:ext uri="{FF2B5EF4-FFF2-40B4-BE49-F238E27FC236}">
                <a16:creationId xmlns:a16="http://schemas.microsoft.com/office/drawing/2014/main" id="{537A5EEF-5CA8-D1DC-C95F-1C9E042F38DA}"/>
              </a:ext>
            </a:extLst>
          </p:cNvPr>
          <p:cNvSpPr txBox="1"/>
          <p:nvPr/>
        </p:nvSpPr>
        <p:spPr>
          <a:xfrm>
            <a:off x="129396" y="165340"/>
            <a:ext cx="457200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i="0" u="none" strike="noStrike" baseline="0" dirty="0">
                <a:solidFill>
                  <a:srgbClr val="C00000"/>
                </a:solidFill>
                <a:latin typeface="Calibri"/>
                <a:ea typeface="Calibri"/>
                <a:cs typeface="Calibri"/>
              </a:rPr>
              <a:t>Movement round school</a:t>
            </a:r>
            <a:r>
              <a:rPr lang="en-GB" sz="3200" b="1" dirty="0">
                <a:solidFill>
                  <a:srgbClr val="C00000"/>
                </a:solidFill>
                <a:latin typeface="Calibri"/>
                <a:ea typeface="Calibri"/>
                <a:cs typeface="Calibri"/>
              </a:rPr>
              <a:t> - staircases</a:t>
            </a:r>
            <a:endParaRPr lang="en-GB" dirty="0"/>
          </a:p>
          <a:p>
            <a:pPr algn="ctr"/>
            <a:endParaRPr lang="en-GB"/>
          </a:p>
        </p:txBody>
      </p:sp>
      <p:pic>
        <p:nvPicPr>
          <p:cNvPr id="30" name="Graphic 29" descr="Tick with solid fill">
            <a:extLst>
              <a:ext uri="{FF2B5EF4-FFF2-40B4-BE49-F238E27FC236}">
                <a16:creationId xmlns:a16="http://schemas.microsoft.com/office/drawing/2014/main" id="{B7D51D53-D14F-0DC2-A3BA-F7315E8CAD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27518" y="5070894"/>
            <a:ext cx="914400" cy="914400"/>
          </a:xfrm>
          <a:prstGeom prst="rect">
            <a:avLst/>
          </a:prstGeom>
        </p:spPr>
      </p:pic>
      <p:pic>
        <p:nvPicPr>
          <p:cNvPr id="32" name="Graphic 31" descr="Tick with solid fill">
            <a:extLst>
              <a:ext uri="{FF2B5EF4-FFF2-40B4-BE49-F238E27FC236}">
                <a16:creationId xmlns:a16="http://schemas.microsoft.com/office/drawing/2014/main" id="{F472AE89-4385-970D-1458-6C1FBC037F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4522" y="5050766"/>
            <a:ext cx="914400" cy="914400"/>
          </a:xfrm>
          <a:prstGeom prst="rect">
            <a:avLst/>
          </a:prstGeom>
        </p:spPr>
      </p:pic>
      <p:pic>
        <p:nvPicPr>
          <p:cNvPr id="34" name="Graphic 33" descr="Tick with solid fill">
            <a:extLst>
              <a:ext uri="{FF2B5EF4-FFF2-40B4-BE49-F238E27FC236}">
                <a16:creationId xmlns:a16="http://schemas.microsoft.com/office/drawing/2014/main" id="{B0B21B99-6134-6443-B3FC-51CFEE73EE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64394" y="1350034"/>
            <a:ext cx="914400" cy="914400"/>
          </a:xfrm>
          <a:prstGeom prst="rect">
            <a:avLst/>
          </a:prstGeom>
        </p:spPr>
      </p:pic>
      <p:pic>
        <p:nvPicPr>
          <p:cNvPr id="36" name="Graphic 35" descr="Tick with solid fill">
            <a:extLst>
              <a:ext uri="{FF2B5EF4-FFF2-40B4-BE49-F238E27FC236}">
                <a16:creationId xmlns:a16="http://schemas.microsoft.com/office/drawing/2014/main" id="{348EBF2B-E5AD-97CA-D226-15B773942B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24643" y="1502434"/>
            <a:ext cx="914400" cy="914400"/>
          </a:xfrm>
          <a:prstGeom prst="rect">
            <a:avLst/>
          </a:prstGeom>
        </p:spPr>
      </p:pic>
      <p:pic>
        <p:nvPicPr>
          <p:cNvPr id="37" name="Graphic 13" descr="No sign with solid fill">
            <a:extLst>
              <a:ext uri="{FF2B5EF4-FFF2-40B4-BE49-F238E27FC236}">
                <a16:creationId xmlns:a16="http://schemas.microsoft.com/office/drawing/2014/main" id="{20A2E4BA-F157-9407-8796-8480950DF1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20906" y="3770984"/>
            <a:ext cx="1279742" cy="1269304"/>
          </a:xfrm>
          <a:prstGeom prst="rect">
            <a:avLst/>
          </a:prstGeom>
        </p:spPr>
      </p:pic>
      <p:sp>
        <p:nvSpPr>
          <p:cNvPr id="40" name="TextBox 3">
            <a:extLst>
              <a:ext uri="{FF2B5EF4-FFF2-40B4-BE49-F238E27FC236}">
                <a16:creationId xmlns:a16="http://schemas.microsoft.com/office/drawing/2014/main" id="{5D545DBA-2019-11DA-72A6-0C9B7C8DD4F3}"/>
              </a:ext>
            </a:extLst>
          </p:cNvPr>
          <p:cNvSpPr txBox="1"/>
          <p:nvPr/>
        </p:nvSpPr>
        <p:spPr>
          <a:xfrm>
            <a:off x="2267806" y="6168766"/>
            <a:ext cx="461865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dirty="0"/>
              <a:t>Ground Floor</a:t>
            </a:r>
          </a:p>
        </p:txBody>
      </p:sp>
      <p:pic>
        <p:nvPicPr>
          <p:cNvPr id="3" name="Picture 2" descr="A logo of a family&#10;&#10;AI-generated content may be incorrect.">
            <a:extLst>
              <a:ext uri="{FF2B5EF4-FFF2-40B4-BE49-F238E27FC236}">
                <a16:creationId xmlns:a16="http://schemas.microsoft.com/office/drawing/2014/main" id="{D3914DD0-0199-AC2C-DCD1-CABBF32219E8}"/>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428172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05B78B87-48A1-EAB4-AE09-059DBBE46A4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AD97564-DC9D-F4BF-9BAA-0D06DF112D83}"/>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B8A01EE-85DF-B022-04B1-B71F39CCEA05}"/>
              </a:ext>
            </a:extLst>
          </p:cNvPr>
          <p:cNvSpPr txBox="1"/>
          <p:nvPr/>
        </p:nvSpPr>
        <p:spPr>
          <a:xfrm>
            <a:off x="157748" y="301657"/>
            <a:ext cx="8799616" cy="8612102"/>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a:t>
            </a:r>
            <a:endParaRPr lang="en-GB" sz="3200" b="1" dirty="0">
              <a:solidFill>
                <a:srgbClr val="C00000"/>
              </a:solidFill>
              <a:latin typeface="Calibri" panose="020F0502020204030204" pitchFamily="34" charset="0"/>
              <a:ea typeface="Calibri"/>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5 Social spaces on Ground Floor</a:t>
            </a:r>
            <a:endParaRPr lang="en-GB" dirty="0"/>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Stay in these spaces until 8.40am</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Food and water allowed at break and lunch</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Tidy up behind you – leave no trace!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Library also available at break and lunch – no food and water allowed</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E7D134C-48B8-6106-AC93-7D45A2D5198F}"/>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723542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2508F5E-BF9D-E3F8-CA92-D58BE821678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E68D1AC-597B-7E66-1BF5-19E1E57D598F}"/>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1C03913-A9EB-D578-37F7-849F7EEECBD5}"/>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 – Food and water allowed</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map of a building&#10;&#10;AI-generated content may be incorrect.">
            <a:extLst>
              <a:ext uri="{FF2B5EF4-FFF2-40B4-BE49-F238E27FC236}">
                <a16:creationId xmlns:a16="http://schemas.microsoft.com/office/drawing/2014/main" id="{28D98E11-22EC-EF4C-9373-E44C56748083}"/>
              </a:ext>
            </a:extLst>
          </p:cNvPr>
          <p:cNvPicPr>
            <a:picLocks noChangeAspect="1"/>
          </p:cNvPicPr>
          <p:nvPr/>
        </p:nvPicPr>
        <p:blipFill>
          <a:blip r:embed="rId3"/>
          <a:stretch>
            <a:fillRect/>
          </a:stretch>
        </p:blipFill>
        <p:spPr>
          <a:xfrm>
            <a:off x="0" y="1345165"/>
            <a:ext cx="9144000" cy="4829029"/>
          </a:xfrm>
          <a:prstGeom prst="rect">
            <a:avLst/>
          </a:prstGeom>
        </p:spPr>
      </p:pic>
      <p:pic>
        <p:nvPicPr>
          <p:cNvPr id="11" name="Graphic 10" descr="Person eating with solid fill">
            <a:extLst>
              <a:ext uri="{FF2B5EF4-FFF2-40B4-BE49-F238E27FC236}">
                <a16:creationId xmlns:a16="http://schemas.microsoft.com/office/drawing/2014/main" id="{458E83DF-71FA-41F0-DDA2-0ED1EDFCAA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07856" y="2957423"/>
            <a:ext cx="1230702" cy="1302588"/>
          </a:xfrm>
          <a:prstGeom prst="rect">
            <a:avLst/>
          </a:prstGeom>
        </p:spPr>
      </p:pic>
      <p:pic>
        <p:nvPicPr>
          <p:cNvPr id="12" name="Graphic 11" descr="Person eating with solid fill">
            <a:extLst>
              <a:ext uri="{FF2B5EF4-FFF2-40B4-BE49-F238E27FC236}">
                <a16:creationId xmlns:a16="http://schemas.microsoft.com/office/drawing/2014/main" id="{CECE8F20-F163-CFE3-58CA-9228AC07B4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71403" y="1850366"/>
            <a:ext cx="1230702" cy="1302588"/>
          </a:xfrm>
          <a:prstGeom prst="rect">
            <a:avLst/>
          </a:prstGeom>
        </p:spPr>
      </p:pic>
      <p:pic>
        <p:nvPicPr>
          <p:cNvPr id="13" name="Graphic 12" descr="Person eating with solid fill">
            <a:extLst>
              <a:ext uri="{FF2B5EF4-FFF2-40B4-BE49-F238E27FC236}">
                <a16:creationId xmlns:a16="http://schemas.microsoft.com/office/drawing/2014/main" id="{2C8681E2-BB76-9184-C036-EC32402841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05554" y="2957423"/>
            <a:ext cx="1230702" cy="1302588"/>
          </a:xfrm>
          <a:prstGeom prst="rect">
            <a:avLst/>
          </a:prstGeom>
        </p:spPr>
      </p:pic>
      <p:pic>
        <p:nvPicPr>
          <p:cNvPr id="14" name="Graphic 13" descr="Person eating with solid fill">
            <a:extLst>
              <a:ext uri="{FF2B5EF4-FFF2-40B4-BE49-F238E27FC236}">
                <a16:creationId xmlns:a16="http://schemas.microsoft.com/office/drawing/2014/main" id="{F605D99E-4475-C9FF-DE59-7DFBE69FD0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82836" y="3431875"/>
            <a:ext cx="1230702" cy="1302588"/>
          </a:xfrm>
          <a:prstGeom prst="rect">
            <a:avLst/>
          </a:prstGeom>
        </p:spPr>
      </p:pic>
      <p:pic>
        <p:nvPicPr>
          <p:cNvPr id="15" name="Graphic 14" descr="Person eating with solid fill">
            <a:extLst>
              <a:ext uri="{FF2B5EF4-FFF2-40B4-BE49-F238E27FC236}">
                <a16:creationId xmlns:a16="http://schemas.microsoft.com/office/drawing/2014/main" id="{C4E08BED-3DFD-376A-5A96-AE215D5F76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8874" y="2957423"/>
            <a:ext cx="1230702" cy="1302588"/>
          </a:xfrm>
          <a:prstGeom prst="rect">
            <a:avLst/>
          </a:prstGeom>
        </p:spPr>
      </p:pic>
      <p:pic>
        <p:nvPicPr>
          <p:cNvPr id="17" name="Graphic 16" descr="Tick with solid fill">
            <a:extLst>
              <a:ext uri="{FF2B5EF4-FFF2-40B4-BE49-F238E27FC236}">
                <a16:creationId xmlns:a16="http://schemas.microsoft.com/office/drawing/2014/main" id="{4F23B179-9F94-587D-ADE8-0D89E5A17D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47027" y="3173083"/>
            <a:ext cx="914400" cy="914400"/>
          </a:xfrm>
          <a:prstGeom prst="rect">
            <a:avLst/>
          </a:prstGeom>
        </p:spPr>
      </p:pic>
      <p:pic>
        <p:nvPicPr>
          <p:cNvPr id="19" name="Graphic 18" descr="Tick with solid fill">
            <a:extLst>
              <a:ext uri="{FF2B5EF4-FFF2-40B4-BE49-F238E27FC236}">
                <a16:creationId xmlns:a16="http://schemas.microsoft.com/office/drawing/2014/main" id="{86305D36-1290-7B05-6E92-D8DE110B4C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83479" y="3604404"/>
            <a:ext cx="914400" cy="914400"/>
          </a:xfrm>
          <a:prstGeom prst="rect">
            <a:avLst/>
          </a:prstGeom>
        </p:spPr>
      </p:pic>
      <p:pic>
        <p:nvPicPr>
          <p:cNvPr id="21" name="Graphic 20" descr="Tick with solid fill">
            <a:extLst>
              <a:ext uri="{FF2B5EF4-FFF2-40B4-BE49-F238E27FC236}">
                <a16:creationId xmlns:a16="http://schemas.microsoft.com/office/drawing/2014/main" id="{7A20FB62-794A-2C03-7350-C6957E8322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3706" y="3173083"/>
            <a:ext cx="914400" cy="914400"/>
          </a:xfrm>
          <a:prstGeom prst="rect">
            <a:avLst/>
          </a:prstGeom>
        </p:spPr>
      </p:pic>
      <p:pic>
        <p:nvPicPr>
          <p:cNvPr id="23" name="Graphic 22" descr="Tick with solid fill">
            <a:extLst>
              <a:ext uri="{FF2B5EF4-FFF2-40B4-BE49-F238E27FC236}">
                <a16:creationId xmlns:a16="http://schemas.microsoft.com/office/drawing/2014/main" id="{DA2182F3-3CCA-576A-EA03-CFA1AABF37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29555" y="2051649"/>
            <a:ext cx="914400" cy="914400"/>
          </a:xfrm>
          <a:prstGeom prst="rect">
            <a:avLst/>
          </a:prstGeom>
        </p:spPr>
      </p:pic>
      <p:pic>
        <p:nvPicPr>
          <p:cNvPr id="25" name="Graphic 24" descr="Tick with solid fill">
            <a:extLst>
              <a:ext uri="{FF2B5EF4-FFF2-40B4-BE49-F238E27FC236}">
                <a16:creationId xmlns:a16="http://schemas.microsoft.com/office/drawing/2014/main" id="{E1EF1DFB-271E-7F79-7E87-895EB8C481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66008" y="3173083"/>
            <a:ext cx="914400" cy="914400"/>
          </a:xfrm>
          <a:prstGeom prst="rect">
            <a:avLst/>
          </a:prstGeom>
        </p:spPr>
      </p:pic>
      <p:sp>
        <p:nvSpPr>
          <p:cNvPr id="3" name="TextBox 2">
            <a:extLst>
              <a:ext uri="{FF2B5EF4-FFF2-40B4-BE49-F238E27FC236}">
                <a16:creationId xmlns:a16="http://schemas.microsoft.com/office/drawing/2014/main" id="{C9E03B81-CAFF-BC7D-24D0-947C52A42B12}"/>
              </a:ext>
            </a:extLst>
          </p:cNvPr>
          <p:cNvSpPr txBox="1"/>
          <p:nvPr/>
        </p:nvSpPr>
        <p:spPr>
          <a:xfrm>
            <a:off x="2267807" y="6168767"/>
            <a:ext cx="461865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t>Ground Floor</a:t>
            </a:r>
          </a:p>
        </p:txBody>
      </p:sp>
      <p:pic>
        <p:nvPicPr>
          <p:cNvPr id="5" name="Picture 4" descr="A logo of a family&#10;&#10;AI-generated content may be incorrect.">
            <a:extLst>
              <a:ext uri="{FF2B5EF4-FFF2-40B4-BE49-F238E27FC236}">
                <a16:creationId xmlns:a16="http://schemas.microsoft.com/office/drawing/2014/main" id="{606F0879-7F8A-E4B8-42E8-C366FE04411A}"/>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0900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E8626CE6-95F1-7F6F-F2CD-08326209657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B89961F-3AF4-C705-EE4A-90F1993B0CD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9BE9FE9-2EC3-7E2A-FE26-1AFCC4F0A74E}"/>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Social Areas – no food or water allowed</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descr="A map of a building&#10;&#10;AI-generated content may be incorrect.">
            <a:extLst>
              <a:ext uri="{FF2B5EF4-FFF2-40B4-BE49-F238E27FC236}">
                <a16:creationId xmlns:a16="http://schemas.microsoft.com/office/drawing/2014/main" id="{559DDCBA-F8DB-257E-4F00-094E59D9C114}"/>
              </a:ext>
            </a:extLst>
          </p:cNvPr>
          <p:cNvPicPr>
            <a:picLocks noChangeAspect="1"/>
          </p:cNvPicPr>
          <p:nvPr/>
        </p:nvPicPr>
        <p:blipFill>
          <a:blip r:embed="rId3"/>
          <a:stretch>
            <a:fillRect/>
          </a:stretch>
        </p:blipFill>
        <p:spPr>
          <a:xfrm>
            <a:off x="0" y="1301508"/>
            <a:ext cx="9144000" cy="4839532"/>
          </a:xfrm>
          <a:prstGeom prst="rect">
            <a:avLst/>
          </a:prstGeom>
        </p:spPr>
      </p:pic>
      <p:pic>
        <p:nvPicPr>
          <p:cNvPr id="16" name="Graphic 15" descr="Person eating with solid fill">
            <a:extLst>
              <a:ext uri="{FF2B5EF4-FFF2-40B4-BE49-F238E27FC236}">
                <a16:creationId xmlns:a16="http://schemas.microsoft.com/office/drawing/2014/main" id="{188C8984-1651-7EBB-E019-42D8C496EC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3559" y="3040930"/>
            <a:ext cx="1230702" cy="1302588"/>
          </a:xfrm>
          <a:prstGeom prst="rect">
            <a:avLst/>
          </a:prstGeom>
        </p:spPr>
      </p:pic>
      <p:pic>
        <p:nvPicPr>
          <p:cNvPr id="17" name="Graphic 13" descr="No sign with solid fill">
            <a:extLst>
              <a:ext uri="{FF2B5EF4-FFF2-40B4-BE49-F238E27FC236}">
                <a16:creationId xmlns:a16="http://schemas.microsoft.com/office/drawing/2014/main" id="{F3C4FD22-BAA8-59D1-F176-7963373E03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581" y="3086622"/>
            <a:ext cx="1279742" cy="1269304"/>
          </a:xfrm>
          <a:prstGeom prst="rect">
            <a:avLst/>
          </a:prstGeom>
        </p:spPr>
      </p:pic>
      <p:sp>
        <p:nvSpPr>
          <p:cNvPr id="21" name="TextBox 3">
            <a:extLst>
              <a:ext uri="{FF2B5EF4-FFF2-40B4-BE49-F238E27FC236}">
                <a16:creationId xmlns:a16="http://schemas.microsoft.com/office/drawing/2014/main" id="{1C8169B4-FC4C-B686-8A82-A1434C1E7B0C}"/>
              </a:ext>
            </a:extLst>
          </p:cNvPr>
          <p:cNvSpPr txBox="1"/>
          <p:nvPr/>
        </p:nvSpPr>
        <p:spPr>
          <a:xfrm>
            <a:off x="2296758" y="6135088"/>
            <a:ext cx="461865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dirty="0"/>
              <a:t>First Floor</a:t>
            </a:r>
          </a:p>
        </p:txBody>
      </p:sp>
      <p:pic>
        <p:nvPicPr>
          <p:cNvPr id="3" name="Picture 2">
            <a:extLst>
              <a:ext uri="{FF2B5EF4-FFF2-40B4-BE49-F238E27FC236}">
                <a16:creationId xmlns:a16="http://schemas.microsoft.com/office/drawing/2014/main" id="{266B53FB-1B73-1331-D5E7-D768B15D7B1C}"/>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67696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ED7C2837-DB44-41EB-5566-4BC7E4CB642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366AA41-F256-C715-9B7D-BEEFE09CF01F}"/>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CDE11C0-0B1D-A923-86CD-31979FB303D4}"/>
              </a:ext>
            </a:extLst>
          </p:cNvPr>
          <p:cNvSpPr txBox="1"/>
          <p:nvPr/>
        </p:nvSpPr>
        <p:spPr>
          <a:xfrm>
            <a:off x="157748" y="301657"/>
            <a:ext cx="8799616" cy="7286676"/>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Canteen</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Single morning break 10.30-10.45</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2 Canteen serving hatches</a:t>
            </a: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Queue along corridors as instructed</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Always follow instructions from Prefects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Sit down at dining tables or in Amphitheatre when eating</a:t>
            </a:r>
            <a:endParaRPr lang="en-GB" sz="360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668FFDEB-F9D1-4FAA-7301-09B19518576E}"/>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109331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74E4AFD-4900-3CAD-914D-2B432903ECE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AEFBCF3-A8E3-EB58-C7A0-124473E89520}"/>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CC008A8-2186-2420-69ED-12BA3C832B2E}"/>
              </a:ext>
            </a:extLst>
          </p:cNvPr>
          <p:cNvSpPr txBox="1"/>
          <p:nvPr/>
        </p:nvSpPr>
        <p:spPr>
          <a:xfrm>
            <a:off x="157748" y="301657"/>
            <a:ext cx="8799616" cy="5686238"/>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Canteen</a:t>
            </a:r>
            <a:endParaRPr lang="en-US" dirty="0"/>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Consider "Grab &amp; Go" to minimise queueing time?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b="1" dirty="0">
                <a:solidFill>
                  <a:srgbClr val="002060"/>
                </a:solidFill>
                <a:latin typeface="Calibri"/>
                <a:ea typeface="Calibri"/>
                <a:cs typeface="Calibri"/>
              </a:rPr>
              <a:t>Bring a snack for first few days until we can establish a new routine</a:t>
            </a:r>
            <a:endParaRPr lang="en-GB" sz="36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Tidy up behind you – leave no trace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8D42D44F-710A-2DC6-894D-BDDDC44E9EC7}"/>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68496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CF7C38F7-CDEB-8572-6753-840A2CC00F1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96E15B6-EE89-1916-3729-B759B3C855B7}"/>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B1F7AFE-6C19-EB3C-408F-52911B850181}"/>
              </a:ext>
            </a:extLst>
          </p:cNvPr>
          <p:cNvSpPr txBox="1"/>
          <p:nvPr/>
        </p:nvSpPr>
        <p:spPr>
          <a:xfrm>
            <a:off x="157748" y="301657"/>
            <a:ext cx="8799616" cy="6334556"/>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No-access areas</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access to teaching or break out spaces at break or lunch unless at club or supervised activity</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access to the first floor at break and lunch apart from Library and Toilets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We respect the community in which we live</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41A2147B-AEA4-45D4-9F33-E1AAAA5BD1BE}"/>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243096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BDCB9F9-D488-DF49-0750-537A28069F2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DB774C6-BE2E-E420-AE62-7DBF09BA925B}"/>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D0493C7-020A-5164-A3C6-225A76C6426B}"/>
              </a:ext>
            </a:extLst>
          </p:cNvPr>
          <p:cNvSpPr txBox="1"/>
          <p:nvPr/>
        </p:nvSpPr>
        <p:spPr>
          <a:xfrm>
            <a:off x="157748" y="301657"/>
            <a:ext cx="8799616" cy="7286676"/>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Toilets</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2 male and 2 female toilet blocks on each floor</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Gender neutral block on first floor at Social Subjects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Staff toilets at BCT</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r>
              <a:rPr lang="en-GB" sz="3600" dirty="0">
                <a:solidFill>
                  <a:srgbClr val="002060"/>
                </a:solidFill>
                <a:latin typeface="Calibri"/>
                <a:ea typeface="Calibri"/>
                <a:cs typeface="Calibri"/>
              </a:rPr>
              <a:t>All cubicles self-contained with toilet and sink</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D017E9B6-67BA-E658-7FD4-35961794E87D}"/>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119502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6B09AB90-DAD9-A5F7-5F7E-AE10A9149F7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77CFE1-FBCD-6393-E707-CB815FD30844}"/>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70BC681-0383-C527-36CF-0874213FD1F4}"/>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Toilets – Ground Floor</a:t>
            </a:r>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map of a building&#10;&#10;AI-generated content may be incorrect.">
            <a:extLst>
              <a:ext uri="{FF2B5EF4-FFF2-40B4-BE49-F238E27FC236}">
                <a16:creationId xmlns:a16="http://schemas.microsoft.com/office/drawing/2014/main" id="{AD2586EF-833F-D5D2-874D-1C0ED8D32662}"/>
              </a:ext>
            </a:extLst>
          </p:cNvPr>
          <p:cNvPicPr>
            <a:picLocks noChangeAspect="1"/>
          </p:cNvPicPr>
          <p:nvPr/>
        </p:nvPicPr>
        <p:blipFill>
          <a:blip r:embed="rId3"/>
          <a:stretch>
            <a:fillRect/>
          </a:stretch>
        </p:blipFill>
        <p:spPr>
          <a:xfrm>
            <a:off x="0" y="1345165"/>
            <a:ext cx="9144000" cy="4829029"/>
          </a:xfrm>
          <a:prstGeom prst="rect">
            <a:avLst/>
          </a:prstGeom>
        </p:spPr>
      </p:pic>
      <p:sp>
        <p:nvSpPr>
          <p:cNvPr id="3" name="TextBox 2">
            <a:extLst>
              <a:ext uri="{FF2B5EF4-FFF2-40B4-BE49-F238E27FC236}">
                <a16:creationId xmlns:a16="http://schemas.microsoft.com/office/drawing/2014/main" id="{D29FC2E3-0FDB-99E2-A544-BF555ED8EBA2}"/>
              </a:ext>
            </a:extLst>
          </p:cNvPr>
          <p:cNvSpPr txBox="1"/>
          <p:nvPr/>
        </p:nvSpPr>
        <p:spPr>
          <a:xfrm>
            <a:off x="2267807" y="6168767"/>
            <a:ext cx="461865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t>Ground Floor</a:t>
            </a:r>
          </a:p>
        </p:txBody>
      </p:sp>
      <p:pic>
        <p:nvPicPr>
          <p:cNvPr id="4" name="Graphic 3" descr="Man with solid fill">
            <a:extLst>
              <a:ext uri="{FF2B5EF4-FFF2-40B4-BE49-F238E27FC236}">
                <a16:creationId xmlns:a16="http://schemas.microsoft.com/office/drawing/2014/main" id="{CD28417D-23E0-663D-4A91-96475C8776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31478" y="2612366"/>
            <a:ext cx="1201947" cy="1259456"/>
          </a:xfrm>
          <a:prstGeom prst="rect">
            <a:avLst/>
          </a:prstGeom>
        </p:spPr>
      </p:pic>
      <p:pic>
        <p:nvPicPr>
          <p:cNvPr id="5" name="Graphic 4" descr="Man with solid fill">
            <a:extLst>
              <a:ext uri="{FF2B5EF4-FFF2-40B4-BE49-F238E27FC236}">
                <a16:creationId xmlns:a16="http://schemas.microsoft.com/office/drawing/2014/main" id="{889D880E-A73A-2DBE-2F66-51FDB999FB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8874" y="3431875"/>
            <a:ext cx="1201947" cy="1259456"/>
          </a:xfrm>
          <a:prstGeom prst="rect">
            <a:avLst/>
          </a:prstGeom>
        </p:spPr>
      </p:pic>
      <p:pic>
        <p:nvPicPr>
          <p:cNvPr id="6" name="Graphic 5" descr="Woman with solid fill">
            <a:extLst>
              <a:ext uri="{FF2B5EF4-FFF2-40B4-BE49-F238E27FC236}">
                <a16:creationId xmlns:a16="http://schemas.microsoft.com/office/drawing/2014/main" id="{0077EE15-1546-84E0-81C8-D4F358835E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54988" y="3000554"/>
            <a:ext cx="1144438" cy="1259456"/>
          </a:xfrm>
          <a:prstGeom prst="rect">
            <a:avLst/>
          </a:prstGeom>
        </p:spPr>
      </p:pic>
      <p:pic>
        <p:nvPicPr>
          <p:cNvPr id="10" name="Graphic 9" descr="Woman with solid fill">
            <a:extLst>
              <a:ext uri="{FF2B5EF4-FFF2-40B4-BE49-F238E27FC236}">
                <a16:creationId xmlns:a16="http://schemas.microsoft.com/office/drawing/2014/main" id="{683F0404-12C3-21A6-2AAF-B24A7296CC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3704" y="3431874"/>
            <a:ext cx="1144438" cy="1259456"/>
          </a:xfrm>
          <a:prstGeom prst="rect">
            <a:avLst/>
          </a:prstGeom>
        </p:spPr>
      </p:pic>
      <p:pic>
        <p:nvPicPr>
          <p:cNvPr id="12" name="Picture 11" descr="A logo of a family&#10;&#10;AI-generated content may be incorrect.">
            <a:extLst>
              <a:ext uri="{FF2B5EF4-FFF2-40B4-BE49-F238E27FC236}">
                <a16:creationId xmlns:a16="http://schemas.microsoft.com/office/drawing/2014/main" id="{9118651D-CAE2-8C56-9F34-AC5A7C48616E}"/>
              </a:ext>
            </a:extLst>
          </p:cNvPr>
          <p:cNvPicPr>
            <a:picLocks noChangeAspect="1"/>
          </p:cNvPicPr>
          <p:nvPr/>
        </p:nvPicPr>
        <p:blipFill>
          <a:blip r:embed="rId8"/>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668371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879774C2-D020-BDFC-FB4E-CFEFB5A58E2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DC9C1FA-9E5F-A453-4842-EC730C7AF3BD}"/>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5FA191E-372F-F3EB-A389-707C2AA82DA5}"/>
              </a:ext>
            </a:extLst>
          </p:cNvPr>
          <p:cNvSpPr txBox="1"/>
          <p:nvPr/>
        </p:nvSpPr>
        <p:spPr>
          <a:xfrm>
            <a:off x="272569" y="301657"/>
            <a:ext cx="8674357" cy="4611007"/>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Toilets – First Floor</a:t>
            </a:r>
            <a:endParaRPr lang="en-US" dirty="0"/>
          </a:p>
          <a:p>
            <a:endParaRPr lang="en-GB" sz="3200" b="1" dirty="0">
              <a:solidFill>
                <a:srgbClr val="C00000"/>
              </a:solidFill>
              <a:latin typeface="Calibri" panose="020F0502020204030204" pitchFamily="34" charset="0"/>
              <a:ea typeface="Calibri"/>
              <a:cs typeface="Calibri" panose="020F0502020204030204" pitchFamily="34" charset="0"/>
            </a:endParaRPr>
          </a:p>
          <a:p>
            <a:endParaRPr lang="en-GB" sz="3200" b="1" dirty="0">
              <a:solidFill>
                <a:srgbClr val="C00000"/>
              </a:solidFill>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a:ea typeface="Calibri"/>
              <a:cs typeface="Calibri"/>
            </a:endParaRPr>
          </a:p>
          <a:p>
            <a:endParaRPr lang="en-GB" dirty="0">
              <a:solidFill>
                <a:srgbClr val="002060"/>
              </a:solidFill>
              <a:latin typeface="Calibri"/>
              <a:ea typeface="Calibri"/>
              <a:cs typeface="Calibri"/>
            </a:endParaRPr>
          </a:p>
          <a:p>
            <a:pPr marL="571500" indent="-571500">
              <a:buFont typeface="Wingdings"/>
              <a:buChar char="ü"/>
            </a:pPr>
            <a:endParaRPr lang="en-GB" sz="3600" dirty="0">
              <a:solidFill>
                <a:srgbClr val="000000"/>
              </a:solidFill>
              <a:latin typeface="Tahoma"/>
              <a:ea typeface="Tahoma"/>
              <a:cs typeface="Tahoma"/>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descr="A map of a building&#10;&#10;AI-generated content may be incorrect.">
            <a:extLst>
              <a:ext uri="{FF2B5EF4-FFF2-40B4-BE49-F238E27FC236}">
                <a16:creationId xmlns:a16="http://schemas.microsoft.com/office/drawing/2014/main" id="{0CCC99A6-3588-9B81-9289-605F9F9A8FC6}"/>
              </a:ext>
            </a:extLst>
          </p:cNvPr>
          <p:cNvPicPr>
            <a:picLocks noChangeAspect="1"/>
          </p:cNvPicPr>
          <p:nvPr/>
        </p:nvPicPr>
        <p:blipFill>
          <a:blip r:embed="rId3"/>
          <a:stretch>
            <a:fillRect/>
          </a:stretch>
        </p:blipFill>
        <p:spPr>
          <a:xfrm>
            <a:off x="0" y="1301508"/>
            <a:ext cx="9144000" cy="4839532"/>
          </a:xfrm>
          <a:prstGeom prst="rect">
            <a:avLst/>
          </a:prstGeom>
        </p:spPr>
      </p:pic>
      <p:sp>
        <p:nvSpPr>
          <p:cNvPr id="3" name="TextBox 3">
            <a:extLst>
              <a:ext uri="{FF2B5EF4-FFF2-40B4-BE49-F238E27FC236}">
                <a16:creationId xmlns:a16="http://schemas.microsoft.com/office/drawing/2014/main" id="{CFA989C0-4E6C-0A91-94E1-02216C7A090F}"/>
              </a:ext>
            </a:extLst>
          </p:cNvPr>
          <p:cNvSpPr txBox="1"/>
          <p:nvPr/>
        </p:nvSpPr>
        <p:spPr>
          <a:xfrm>
            <a:off x="2296561" y="6125634"/>
            <a:ext cx="461865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dirty="0"/>
              <a:t>First Floor</a:t>
            </a:r>
          </a:p>
        </p:txBody>
      </p:sp>
      <p:pic>
        <p:nvPicPr>
          <p:cNvPr id="5" name="Graphic 4" descr="Woman with solid fill">
            <a:extLst>
              <a:ext uri="{FF2B5EF4-FFF2-40B4-BE49-F238E27FC236}">
                <a16:creationId xmlns:a16="http://schemas.microsoft.com/office/drawing/2014/main" id="{5B99A279-2170-EB52-79BD-E48AFB6112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86303" y="4284472"/>
            <a:ext cx="1144438" cy="1259456"/>
          </a:xfrm>
          <a:prstGeom prst="rect">
            <a:avLst/>
          </a:prstGeom>
        </p:spPr>
      </p:pic>
      <p:pic>
        <p:nvPicPr>
          <p:cNvPr id="10" name="Graphic 9" descr="Man with solid fill">
            <a:extLst>
              <a:ext uri="{FF2B5EF4-FFF2-40B4-BE49-F238E27FC236}">
                <a16:creationId xmlns:a16="http://schemas.microsoft.com/office/drawing/2014/main" id="{25F28A12-5B01-FB31-113B-BD3E17B00A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32929" y="1855683"/>
            <a:ext cx="1201947" cy="1259456"/>
          </a:xfrm>
          <a:prstGeom prst="rect">
            <a:avLst/>
          </a:prstGeom>
        </p:spPr>
      </p:pic>
      <p:pic>
        <p:nvPicPr>
          <p:cNvPr id="12" name="Graphic 11" descr="Woman with solid fill">
            <a:extLst>
              <a:ext uri="{FF2B5EF4-FFF2-40B4-BE49-F238E27FC236}">
                <a16:creationId xmlns:a16="http://schemas.microsoft.com/office/drawing/2014/main" id="{40367DBF-38FF-32CC-0EAA-9B3FDFA657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04659" y="1852335"/>
            <a:ext cx="1144438" cy="1259456"/>
          </a:xfrm>
          <a:prstGeom prst="rect">
            <a:avLst/>
          </a:prstGeom>
        </p:spPr>
      </p:pic>
      <p:pic>
        <p:nvPicPr>
          <p:cNvPr id="13" name="Graphic 12" descr="Man with solid fill">
            <a:extLst>
              <a:ext uri="{FF2B5EF4-FFF2-40B4-BE49-F238E27FC236}">
                <a16:creationId xmlns:a16="http://schemas.microsoft.com/office/drawing/2014/main" id="{0D06BDF5-5447-1744-C1FD-4A6CC572D6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51284" y="4287820"/>
            <a:ext cx="1201947" cy="1259456"/>
          </a:xfrm>
          <a:prstGeom prst="rect">
            <a:avLst/>
          </a:prstGeom>
        </p:spPr>
      </p:pic>
      <p:pic>
        <p:nvPicPr>
          <p:cNvPr id="14" name="Graphic 13" descr="Gender with solid fill">
            <a:extLst>
              <a:ext uri="{FF2B5EF4-FFF2-40B4-BE49-F238E27FC236}">
                <a16:creationId xmlns:a16="http://schemas.microsoft.com/office/drawing/2014/main" id="{B09FB16F-B76C-A3BA-D9C2-0E556EACDD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79292" y="4443608"/>
            <a:ext cx="1405003" cy="1457194"/>
          </a:xfrm>
          <a:prstGeom prst="rect">
            <a:avLst/>
          </a:prstGeom>
        </p:spPr>
      </p:pic>
      <p:pic>
        <p:nvPicPr>
          <p:cNvPr id="15" name="Graphic 14" descr="No sign with solid fill">
            <a:extLst>
              <a:ext uri="{FF2B5EF4-FFF2-40B4-BE49-F238E27FC236}">
                <a16:creationId xmlns:a16="http://schemas.microsoft.com/office/drawing/2014/main" id="{876D984E-F48B-BF49-AB41-AF77254ACF9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455074" y="1959280"/>
            <a:ext cx="1029221" cy="1060536"/>
          </a:xfrm>
          <a:prstGeom prst="rect">
            <a:avLst/>
          </a:prstGeom>
        </p:spPr>
      </p:pic>
      <p:pic>
        <p:nvPicPr>
          <p:cNvPr id="4" name="Picture 3">
            <a:extLst>
              <a:ext uri="{FF2B5EF4-FFF2-40B4-BE49-F238E27FC236}">
                <a16:creationId xmlns:a16="http://schemas.microsoft.com/office/drawing/2014/main" id="{D0E2D65D-9E5E-BCE6-DD8B-3FD8EEF5E899}"/>
              </a:ext>
            </a:extLst>
          </p:cNvPr>
          <p:cNvPicPr>
            <a:picLocks noChangeAspect="1"/>
          </p:cNvPicPr>
          <p:nvPr/>
        </p:nvPicPr>
        <p:blipFill>
          <a:blip r:embed="rId12"/>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60738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87E8DFD0-F4A8-5E66-2C96-0EEEB46E0BF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B7751F6-B833-45BD-D688-A579782D1F52}"/>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FF9C7D4-8492-338F-F141-1EF783A2DC83}"/>
              </a:ext>
            </a:extLst>
          </p:cNvPr>
          <p:cNvSpPr txBox="1"/>
          <p:nvPr/>
        </p:nvSpPr>
        <p:spPr>
          <a:xfrm>
            <a:off x="157748" y="301657"/>
            <a:ext cx="8799616" cy="9779666"/>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S5/6 Study Spaces and Parking</a:t>
            </a:r>
            <a:endParaRPr lang="en-US" dirty="0"/>
          </a:p>
          <a:p>
            <a:endParaRPr lang="en-GB" sz="3200" b="1" dirty="0">
              <a:solidFill>
                <a:srgbClr val="C00000"/>
              </a:solidFill>
              <a:latin typeface="Calibri"/>
              <a:ea typeface="Calibri"/>
              <a:cs typeface="Calibri"/>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S5 – Supervised study in Dining areas </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Sans-Serif"/>
              <a:buChar char="ü"/>
            </a:pPr>
            <a:r>
              <a:rPr lang="en-GB" sz="3600" dirty="0">
                <a:solidFill>
                  <a:srgbClr val="002060"/>
                </a:solidFill>
                <a:latin typeface="Calibri"/>
                <a:ea typeface="Calibri"/>
                <a:cs typeface="Calibri"/>
              </a:rPr>
              <a:t>S6 – Study areas</a:t>
            </a:r>
            <a:endParaRPr lang="en-GB" sz="3600" dirty="0">
              <a:solidFill>
                <a:srgbClr val="000000"/>
              </a:solidFill>
              <a:latin typeface="Calibri"/>
              <a:ea typeface="Calibri"/>
              <a:cs typeface="Calibri"/>
            </a:endParaRPr>
          </a:p>
          <a:p>
            <a:pPr marL="1371600" lvl="2" indent="-457200">
              <a:buFont typeface="Wingdings,Sans-Serif"/>
              <a:buChar char="§"/>
            </a:pPr>
            <a:r>
              <a:rPr lang="en-GB" sz="3600" dirty="0">
                <a:solidFill>
                  <a:srgbClr val="002060"/>
                </a:solidFill>
                <a:latin typeface="Calibri"/>
                <a:ea typeface="Calibri"/>
                <a:cs typeface="Calibri"/>
              </a:rPr>
              <a:t>Library</a:t>
            </a:r>
            <a:endParaRPr lang="en-GB" sz="3600" dirty="0">
              <a:solidFill>
                <a:srgbClr val="000000"/>
              </a:solidFill>
              <a:latin typeface="Calibri"/>
              <a:ea typeface="Calibri"/>
              <a:cs typeface="Calibri"/>
            </a:endParaRPr>
          </a:p>
          <a:p>
            <a:pPr marL="1371600" lvl="2" indent="-457200">
              <a:buFont typeface="Wingdings,Sans-Serif"/>
              <a:buChar char="§"/>
            </a:pPr>
            <a:r>
              <a:rPr lang="en-GB" sz="3600" dirty="0">
                <a:solidFill>
                  <a:srgbClr val="002060"/>
                </a:solidFill>
                <a:latin typeface="Calibri"/>
                <a:ea typeface="Calibri"/>
                <a:cs typeface="Calibri"/>
              </a:rPr>
              <a:t>Reading Room (silent) </a:t>
            </a:r>
            <a:endParaRPr lang="en-GB" sz="3600" dirty="0">
              <a:solidFill>
                <a:srgbClr val="000000"/>
              </a:solidFill>
              <a:latin typeface="Calibri"/>
              <a:ea typeface="Calibri"/>
              <a:cs typeface="Calibri"/>
            </a:endParaRPr>
          </a:p>
          <a:p>
            <a:pPr marL="1371600" lvl="2" indent="-457200">
              <a:buFont typeface="Wingdings,Sans-Serif"/>
              <a:buChar char="§"/>
            </a:pPr>
            <a:r>
              <a:rPr lang="en-GB" sz="3600" dirty="0">
                <a:solidFill>
                  <a:srgbClr val="002060"/>
                </a:solidFill>
                <a:latin typeface="Calibri"/>
                <a:ea typeface="Calibri"/>
                <a:cs typeface="Calibri"/>
              </a:rPr>
              <a:t>Library Plaza</a:t>
            </a:r>
            <a:endParaRPr lang="en-GB" dirty="0"/>
          </a:p>
          <a:p>
            <a:pPr lvl="2"/>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pupil cars on or near school grounds</a:t>
            </a: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1371600" lvl="2" indent="-457200">
              <a:buFont typeface="Wingdings"/>
              <a:buChar char="§"/>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2"/>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478604A-FE44-09A8-5736-7D03C5399954}"/>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926221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FE26EACF-3BC0-7569-9A59-6B914EE3BC7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C2BBF04-CDE2-D9EE-F0E3-9E8FA7BAF74B}"/>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DB7CC3D-CDB5-AF86-85C3-5523F635669D}"/>
              </a:ext>
            </a:extLst>
          </p:cNvPr>
          <p:cNvSpPr txBox="1"/>
          <p:nvPr/>
        </p:nvSpPr>
        <p:spPr>
          <a:xfrm>
            <a:off x="157748" y="301657"/>
            <a:ext cx="8799616" cy="8117672"/>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Fire Alarm</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bells – fire alarm will sound in an emergency</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Fire curtains will drop in balcony areas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New evacuation routes will be shared</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Same muster points on 2G pitch</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First drill on Thursday 13th November</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logo of a family&#10;&#10;AI-generated content may be incorrect.">
            <a:extLst>
              <a:ext uri="{FF2B5EF4-FFF2-40B4-BE49-F238E27FC236}">
                <a16:creationId xmlns:a16="http://schemas.microsoft.com/office/drawing/2014/main" id="{96C62F29-EE4B-9A2A-F595-576CC74BE041}"/>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442002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0789751B-59A9-9F94-1D2B-2CBE95D6AE9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7761BC7-EB36-6385-47EF-8FD72F3EB426}"/>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29FB96B-AD68-0298-EC04-B849791154F7}"/>
              </a:ext>
            </a:extLst>
          </p:cNvPr>
          <p:cNvSpPr txBox="1"/>
          <p:nvPr/>
        </p:nvSpPr>
        <p:spPr>
          <a:xfrm>
            <a:off x="157748" y="301657"/>
            <a:ext cx="8799616" cy="6455679"/>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Litter and Chewing Gum</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The move to the new school is a chance to raise standards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No litter and no chewing gum</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Keep our new building looking good for everyone to enjoy</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7ED96296-7BDC-4261-4759-B2130397D777}"/>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1773895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ACCDE7EB-D004-A5CB-7193-899B2D779E6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C612138-AB38-406F-C383-04FB6D787F6D}"/>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44FE7C1-FC91-FA90-ED8C-D83D70EACE29}"/>
              </a:ext>
            </a:extLst>
          </p:cNvPr>
          <p:cNvSpPr txBox="1"/>
          <p:nvPr/>
        </p:nvSpPr>
        <p:spPr>
          <a:xfrm>
            <a:off x="157748" y="301657"/>
            <a:ext cx="8799616" cy="7563675"/>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Review process</a:t>
            </a:r>
            <a:endParaRPr lang="en-US" dirty="0"/>
          </a:p>
          <a:p>
            <a:endParaRPr lang="en-GB" sz="3200" b="1" dirty="0">
              <a:solidFill>
                <a:srgbClr val="C0000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Plans will be reviewed at the end of November</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a:ea typeface="Calibri"/>
              <a:cs typeface="Calibri"/>
            </a:endParaRPr>
          </a:p>
          <a:p>
            <a:pPr marL="457200" indent="-457200">
              <a:buFont typeface="Wingdings"/>
              <a:buChar char="ü"/>
            </a:pPr>
            <a:r>
              <a:rPr lang="en-GB" sz="3600" dirty="0">
                <a:solidFill>
                  <a:srgbClr val="002060"/>
                </a:solidFill>
                <a:latin typeface="Calibri"/>
                <a:ea typeface="Calibri"/>
                <a:cs typeface="Calibri"/>
              </a:rPr>
              <a:t>Feedback welcome on -</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1371600" lvl="2" indent="-457200">
              <a:buFont typeface="Wingdings"/>
              <a:buChar char="§"/>
            </a:pPr>
            <a:r>
              <a:rPr lang="en-GB" sz="3600" dirty="0">
                <a:solidFill>
                  <a:srgbClr val="002060"/>
                </a:solidFill>
                <a:latin typeface="Calibri"/>
                <a:ea typeface="Calibri"/>
                <a:cs typeface="Calibri"/>
              </a:rPr>
              <a:t>What's working well?</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1371600" lvl="2" indent="-457200">
              <a:buFont typeface="Wingdings"/>
              <a:buChar char="§"/>
            </a:pPr>
            <a:r>
              <a:rPr lang="en-GB" sz="3600" dirty="0">
                <a:solidFill>
                  <a:srgbClr val="002060"/>
                </a:solidFill>
                <a:latin typeface="Calibri"/>
                <a:ea typeface="Calibri"/>
                <a:cs typeface="Calibri"/>
              </a:rPr>
              <a:t>What's not working as we'd hoped?</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1371600" lvl="2" indent="-457200">
              <a:buFont typeface="Wingdings"/>
              <a:buChar char="§"/>
            </a:pPr>
            <a:r>
              <a:rPr lang="en-GB" sz="3600" dirty="0">
                <a:solidFill>
                  <a:srgbClr val="002060"/>
                </a:solidFill>
                <a:latin typeface="Calibri"/>
                <a:ea typeface="Calibri"/>
                <a:cs typeface="Calibri"/>
              </a:rPr>
              <a:t>Possible solutions?</a:t>
            </a: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Sans-Serif"/>
              <a:buChar char="ü"/>
            </a:pPr>
            <a:r>
              <a:rPr lang="en-GB" sz="3600" dirty="0">
                <a:solidFill>
                  <a:srgbClr val="002060"/>
                </a:solidFill>
                <a:latin typeface="Calibri"/>
                <a:ea typeface="Calibri"/>
                <a:cs typeface="Calibri"/>
              </a:rPr>
              <a:t>QR code and Feedback Form link in Teams</a:t>
            </a:r>
            <a:endParaRPr lang="en-US" sz="3600" dirty="0">
              <a:solidFill>
                <a:srgbClr val="000000"/>
              </a:solidFill>
              <a:latin typeface="Calibri"/>
              <a:ea typeface="Calibri"/>
              <a:cs typeface="Calibri"/>
            </a:endParaRPr>
          </a:p>
          <a:p>
            <a:pPr marL="457200" indent="-457200">
              <a:buFont typeface="Wingdings,Sans-Serif"/>
              <a:buChar char="ü"/>
            </a:pPr>
            <a:r>
              <a:rPr lang="en-GB" sz="3600" dirty="0">
                <a:solidFill>
                  <a:srgbClr val="002060"/>
                </a:solidFill>
                <a:latin typeface="Calibri"/>
                <a:ea typeface="Calibri"/>
                <a:cs typeface="Calibri"/>
              </a:rPr>
              <a:t>Drop box in reception</a:t>
            </a:r>
            <a:endParaRPr lang="en-GB" dirty="0">
              <a:latin typeface="Calibri"/>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EE9BAF7-A314-9106-14AB-239D5E9831A3}"/>
              </a:ext>
            </a:extLst>
          </p:cNvPr>
          <p:cNvPicPr>
            <a:picLocks noChangeAspect="1"/>
          </p:cNvPicPr>
          <p:nvPr/>
        </p:nvPicPr>
        <p:blipFill>
          <a:blip r:embed="rId3"/>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2094499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EBC0"/>
        </a:solidFill>
        <a:effectLst/>
      </p:bgPr>
    </p:bg>
    <p:spTree>
      <p:nvGrpSpPr>
        <p:cNvPr id="1" name="">
          <a:extLst>
            <a:ext uri="{FF2B5EF4-FFF2-40B4-BE49-F238E27FC236}">
              <a16:creationId xmlns:a16="http://schemas.microsoft.com/office/drawing/2014/main" id="{42468152-C5C8-477F-CB06-89DAB1B8BC2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31C8938-2533-9A1F-4BE6-D7E3B05D9F1E}"/>
              </a:ext>
            </a:extLst>
          </p:cNvPr>
          <p:cNvSpPr txBox="1"/>
          <p:nvPr/>
        </p:nvSpPr>
        <p:spPr>
          <a:xfrm>
            <a:off x="1783768" y="1705571"/>
            <a:ext cx="4827203" cy="300082"/>
          </a:xfrm>
          <a:prstGeom prst="rect">
            <a:avLst/>
          </a:prstGeom>
          <a:noFill/>
        </p:spPr>
        <p:txBody>
          <a:bodyPr wrap="square">
            <a:spAutoFit/>
          </a:bodyPr>
          <a:lstStyle/>
          <a:p>
            <a:endParaRPr lang="en-GB" sz="675">
              <a:solidFill>
                <a:srgbClr val="002060"/>
              </a:solidFill>
              <a:latin typeface="Calibri" panose="020F0502020204030204" pitchFamily="34" charset="0"/>
              <a:cs typeface="Calibri" panose="020F0502020204030204" pitchFamily="34" charset="0"/>
            </a:endParaRPr>
          </a:p>
          <a:p>
            <a:endParaRPr lang="en-US" sz="675">
              <a:solidFill>
                <a:srgbClr val="00206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862D9BA-FB0A-3565-718E-93DAAD3F8983}"/>
              </a:ext>
            </a:extLst>
          </p:cNvPr>
          <p:cNvSpPr txBox="1"/>
          <p:nvPr/>
        </p:nvSpPr>
        <p:spPr>
          <a:xfrm>
            <a:off x="157748" y="301657"/>
            <a:ext cx="8799616" cy="2762360"/>
          </a:xfrm>
          <a:prstGeom prst="rect">
            <a:avLst/>
          </a:prstGeom>
          <a:noFill/>
        </p:spPr>
        <p:txBody>
          <a:bodyPr wrap="square" lIns="51435" tIns="25718" rIns="51435" bIns="25718" anchor="t">
            <a:spAutoFit/>
          </a:bodyPr>
          <a:lstStyle/>
          <a:p>
            <a:r>
              <a:rPr lang="en-GB" sz="3200" b="1" dirty="0">
                <a:solidFill>
                  <a:srgbClr val="C00000"/>
                </a:solidFill>
                <a:latin typeface="Calibri"/>
                <a:ea typeface="Calibri"/>
                <a:cs typeface="Calibri"/>
              </a:rPr>
              <a:t>Questions?</a:t>
            </a:r>
            <a:endParaRPr lang="en-US" dirty="0"/>
          </a:p>
          <a:p>
            <a:endParaRPr lang="en-GB" sz="3200" b="1" dirty="0">
              <a:solidFill>
                <a:srgbClr val="C00000"/>
              </a:solidFill>
              <a:latin typeface="Calibri"/>
              <a:ea typeface="Calibri"/>
              <a:cs typeface="Calibri"/>
            </a:endParaRPr>
          </a:p>
          <a:p>
            <a:endParaRPr lang="en-GB" sz="1200" i="1" dirty="0">
              <a:solidFill>
                <a:srgbClr val="C00000"/>
              </a:solidFill>
              <a:latin typeface="Aptos"/>
              <a:ea typeface="Calibri"/>
              <a:cs typeface="Calibri"/>
            </a:endParaRPr>
          </a:p>
          <a:p>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a:buChar char="ü"/>
            </a:pPr>
            <a:endParaRPr lang="en-GB" sz="36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013">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699A3E7E-BBA5-8D1A-14C8-ED35AAF52FF0}"/>
              </a:ext>
            </a:extLst>
          </p:cNvPr>
          <p:cNvSpPr txBox="1"/>
          <p:nvPr/>
        </p:nvSpPr>
        <p:spPr>
          <a:xfrm>
            <a:off x="156576" y="6289110"/>
            <a:ext cx="89665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baseline="0" dirty="0">
                <a:solidFill>
                  <a:srgbClr val="C00000"/>
                </a:solidFill>
                <a:latin typeface="Tahoma"/>
              </a:rPr>
              <a:t>We are </a:t>
            </a:r>
            <a:r>
              <a:rPr lang="en-GB" sz="2000" i="1" baseline="0" dirty="0">
                <a:solidFill>
                  <a:srgbClr val="C00000"/>
                </a:solidFill>
                <a:latin typeface="Aptos"/>
              </a:rPr>
              <a:t>One Peebles: our community where we belong, grow and achieve.</a:t>
            </a:r>
            <a:endParaRPr lang="en-GB" sz="2000"/>
          </a:p>
        </p:txBody>
      </p:sp>
      <p:pic>
        <p:nvPicPr>
          <p:cNvPr id="3" name="Graphic 2" descr="Questions with solid fill">
            <a:extLst>
              <a:ext uri="{FF2B5EF4-FFF2-40B4-BE49-F238E27FC236}">
                <a16:creationId xmlns:a16="http://schemas.microsoft.com/office/drawing/2014/main" id="{163C766A-5507-2140-DB3D-C9B4E3F71C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0936" y="821499"/>
            <a:ext cx="5183687" cy="5225440"/>
          </a:xfrm>
          <a:prstGeom prst="rect">
            <a:avLst/>
          </a:prstGeom>
        </p:spPr>
      </p:pic>
      <p:pic>
        <p:nvPicPr>
          <p:cNvPr id="6" name="Picture 5" descr="A white page with red text&#10;&#10;AI-generated content may be incorrect.">
            <a:extLst>
              <a:ext uri="{FF2B5EF4-FFF2-40B4-BE49-F238E27FC236}">
                <a16:creationId xmlns:a16="http://schemas.microsoft.com/office/drawing/2014/main" id="{9DFEC62D-50B0-9AF5-DCFE-778A11C80598}"/>
              </a:ext>
            </a:extLst>
          </p:cNvPr>
          <p:cNvPicPr>
            <a:picLocks noChangeAspect="1"/>
          </p:cNvPicPr>
          <p:nvPr/>
        </p:nvPicPr>
        <p:blipFill>
          <a:blip r:embed="rId5"/>
          <a:srcRect l="457" t="-756" r="-835" b="911"/>
          <a:stretch>
            <a:fillRect/>
          </a:stretch>
        </p:blipFill>
        <p:spPr>
          <a:xfrm rot="780000">
            <a:off x="5761256" y="1359988"/>
            <a:ext cx="2484675" cy="3412493"/>
          </a:xfrm>
          <a:prstGeom prst="rect">
            <a:avLst/>
          </a:prstGeom>
        </p:spPr>
      </p:pic>
      <p:sp>
        <p:nvSpPr>
          <p:cNvPr id="10" name="TextBox 9">
            <a:extLst>
              <a:ext uri="{FF2B5EF4-FFF2-40B4-BE49-F238E27FC236}">
                <a16:creationId xmlns:a16="http://schemas.microsoft.com/office/drawing/2014/main" id="{728F8DF3-274E-A7F6-4139-5D82F4EDB976}"/>
              </a:ext>
            </a:extLst>
          </p:cNvPr>
          <p:cNvSpPr txBox="1"/>
          <p:nvPr/>
        </p:nvSpPr>
        <p:spPr>
          <a:xfrm>
            <a:off x="5206777" y="4830232"/>
            <a:ext cx="36078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002060"/>
                </a:solidFill>
                <a:latin typeface="Calibri"/>
                <a:ea typeface="Calibri"/>
                <a:cs typeface="Calibri"/>
              </a:rPr>
              <a:t>PHS Pupil Information Sheet 2025</a:t>
            </a:r>
          </a:p>
        </p:txBody>
      </p:sp>
      <p:pic>
        <p:nvPicPr>
          <p:cNvPr id="5" name="Picture 4" descr="A logo of a family&#10;&#10;AI-generated content may be incorrect.">
            <a:extLst>
              <a:ext uri="{FF2B5EF4-FFF2-40B4-BE49-F238E27FC236}">
                <a16:creationId xmlns:a16="http://schemas.microsoft.com/office/drawing/2014/main" id="{DED34AA1-1772-65AC-283E-E690A9F09DD5}"/>
              </a:ext>
            </a:extLst>
          </p:cNvPr>
          <p:cNvPicPr>
            <a:picLocks noChangeAspect="1"/>
          </p:cNvPicPr>
          <p:nvPr/>
        </p:nvPicPr>
        <p:blipFill>
          <a:blip r:embed="rId6"/>
          <a:srcRect l="-848" t="12258" r="163" b="7969"/>
          <a:stretch>
            <a:fillRect/>
          </a:stretch>
        </p:blipFill>
        <p:spPr>
          <a:xfrm>
            <a:off x="8163319" y="211400"/>
            <a:ext cx="774687" cy="759159"/>
          </a:xfrm>
          <a:prstGeom prst="rect">
            <a:avLst/>
          </a:prstGeom>
        </p:spPr>
      </p:pic>
    </p:spTree>
    <p:extLst>
      <p:ext uri="{BB962C8B-B14F-4D97-AF65-F5344CB8AC3E}">
        <p14:creationId xmlns:p14="http://schemas.microsoft.com/office/powerpoint/2010/main" val="32445474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D7C1C5F5CB8A42AF8C4419F0F8B6D2" ma:contentTypeVersion="39" ma:contentTypeDescription="Create a new document." ma:contentTypeScope="" ma:versionID="68bf694feca3716e653095452d0a7a76">
  <xsd:schema xmlns:xsd="http://www.w3.org/2001/XMLSchema" xmlns:xs="http://www.w3.org/2001/XMLSchema" xmlns:p="http://schemas.microsoft.com/office/2006/metadata/properties" xmlns:ns2="759ef179-04c5-4354-8322-8d11da1f0b07" xmlns:ns3="709a639c-a9d8-41db-89c8-26b20871816e" targetNamespace="http://schemas.microsoft.com/office/2006/metadata/properties" ma:root="true" ma:fieldsID="015eef4f053fad392bb066c60d50adb2" ns2:_="" ns3:_="">
    <xsd:import namespace="759ef179-04c5-4354-8322-8d11da1f0b07"/>
    <xsd:import namespace="709a639c-a9d8-41db-89c8-26b20871816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s" minOccurs="0"/>
                <xsd:element ref="ns2:Comments" minOccurs="0"/>
                <xsd:element ref="ns2:MediaServiceLocation" minOccurs="0"/>
                <xsd:element ref="ns2:MediaServiceObjectDetectorVersion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9ef179-04c5-4354-8322-8d11da1f0b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Comments" ma:index="21" nillable="true" ma:displayName="Comments" ma:format="Dropdown" ma:internalName="Comments">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NotebookType" ma:index="24" nillable="true" ma:displayName="Notebook Type" ma:internalName="NotebookType">
      <xsd:simpleType>
        <xsd:restriction base="dms:Text"/>
      </xsd:simpleType>
    </xsd:element>
    <xsd:element name="FolderType" ma:index="25" nillable="true" ma:displayName="Folder Type" ma:internalName="FolderType">
      <xsd:simpleType>
        <xsd:restriction base="dms:Text"/>
      </xsd:simpleType>
    </xsd:element>
    <xsd:element name="CultureName" ma:index="26" nillable="true" ma:displayName="Culture Name" ma:internalName="CultureName">
      <xsd:simpleType>
        <xsd:restriction base="dms:Text"/>
      </xsd:simpleType>
    </xsd:element>
    <xsd:element name="AppVersion" ma:index="27" nillable="true" ma:displayName="App Version" ma:internalName="AppVersion">
      <xsd:simpleType>
        <xsd:restriction base="dms:Text"/>
      </xsd:simpleType>
    </xsd:element>
    <xsd:element name="TeamsChannelId" ma:index="28" nillable="true" ma:displayName="Teams Channel Id" ma:internalName="TeamsChannelId">
      <xsd:simpleType>
        <xsd:restriction base="dms:Text"/>
      </xsd:simpleType>
    </xsd:element>
    <xsd:element name="Owner" ma:index="29"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0" nillable="true" ma:displayName="Math Settings" ma:internalName="Math_Settings">
      <xsd:simpleType>
        <xsd:restriction base="dms:Text"/>
      </xsd:simpleType>
    </xsd:element>
    <xsd:element name="DefaultSectionNames" ma:index="31" nillable="true" ma:displayName="Default Section Names" ma:internalName="DefaultSectionNames">
      <xsd:simpleType>
        <xsd:restriction base="dms:Note">
          <xsd:maxLength value="255"/>
        </xsd:restriction>
      </xsd:simpleType>
    </xsd:element>
    <xsd:element name="Templates" ma:index="32" nillable="true" ma:displayName="Templates" ma:internalName="Templates">
      <xsd:simpleType>
        <xsd:restriction base="dms:Note">
          <xsd:maxLength value="255"/>
        </xsd:restriction>
      </xsd:simpleType>
    </xsd:element>
    <xsd:element name="Teachers" ma:index="3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6" nillable="true" ma:displayName="Distribution Groups" ma:internalName="Distribution_Groups">
      <xsd:simpleType>
        <xsd:restriction base="dms:Note">
          <xsd:maxLength value="255"/>
        </xsd:restriction>
      </xsd:simpleType>
    </xsd:element>
    <xsd:element name="LMS_Mappings" ma:index="37" nillable="true" ma:displayName="LMS Mappings" ma:internalName="LMS_Mappings">
      <xsd:simpleType>
        <xsd:restriction base="dms:Note">
          <xsd:maxLength value="255"/>
        </xsd:restriction>
      </xsd:simpleType>
    </xsd:element>
    <xsd:element name="Invited_Teachers" ma:index="38" nillable="true" ma:displayName="Invited Teachers" ma:internalName="Invited_Teachers">
      <xsd:simpleType>
        <xsd:restriction base="dms:Note">
          <xsd:maxLength value="255"/>
        </xsd:restriction>
      </xsd:simpleType>
    </xsd:element>
    <xsd:element name="Invited_Students" ma:index="39" nillable="true" ma:displayName="Invited Students" ma:internalName="Invited_Students">
      <xsd:simpleType>
        <xsd:restriction base="dms:Note">
          <xsd:maxLength value="255"/>
        </xsd:restriction>
      </xsd:simpleType>
    </xsd:element>
    <xsd:element name="Self_Registration_Enabled" ma:index="40" nillable="true" ma:displayName="Self Registration Enabled" ma:internalName="Self_Registration_Enabled">
      <xsd:simpleType>
        <xsd:restriction base="dms:Boolean"/>
      </xsd:simpleType>
    </xsd:element>
    <xsd:element name="Has_Teacher_Only_SectionGroup" ma:index="41" nillable="true" ma:displayName="Has Teacher Only SectionGroup" ma:internalName="Has_Teacher_Only_SectionGroup">
      <xsd:simpleType>
        <xsd:restriction base="dms:Boolean"/>
      </xsd:simpleType>
    </xsd:element>
    <xsd:element name="Is_Collaboration_Space_Locked" ma:index="42" nillable="true" ma:displayName="Is Collaboration Space Locked" ma:internalName="Is_Collaboration_Space_Locked">
      <xsd:simpleType>
        <xsd:restriction base="dms:Boolean"/>
      </xsd:simpleType>
    </xsd:element>
    <xsd:element name="IsNotebookLocked" ma:index="43" nillable="true" ma:displayName="Is Notebook Locked" ma:internalName="IsNotebookLocked">
      <xsd:simpleType>
        <xsd:restriction base="dms:Boolean"/>
      </xsd:simpleType>
    </xsd:element>
    <xsd:element name="Teams_Channel_Section_Location" ma:index="44" nillable="true" ma:displayName="Teams Channel Section Location" ma:internalName="Teams_Channel_Section_Location">
      <xsd:simpleType>
        <xsd:restriction base="dms:Text"/>
      </xsd:simpleType>
    </xsd:element>
    <xsd:element name="MediaServiceSearchProperties" ma:index="4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9a639c-a9d8-41db-89c8-26b20871816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1711f8-0cdd-4124-a7bf-5bce232845e0}" ma:internalName="TaxCatchAll" ma:showField="CatchAllData" ma:web="709a639c-a9d8-41db-89c8-26b20871816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s_Collaboration_Space_Locked xmlns="759ef179-04c5-4354-8322-8d11da1f0b07" xsi:nil="true"/>
    <lcf76f155ced4ddcb4097134ff3c332f xmlns="759ef179-04c5-4354-8322-8d11da1f0b07">
      <Terms xmlns="http://schemas.microsoft.com/office/infopath/2007/PartnerControls"/>
    </lcf76f155ced4ddcb4097134ff3c332f>
    <TaxCatchAll xmlns="709a639c-a9d8-41db-89c8-26b20871816e" xsi:nil="true"/>
    <CultureName xmlns="759ef179-04c5-4354-8322-8d11da1f0b07" xsi:nil="true"/>
    <Students xmlns="759ef179-04c5-4354-8322-8d11da1f0b07">
      <UserInfo>
        <DisplayName/>
        <AccountId xsi:nil="true"/>
        <AccountType/>
      </UserInfo>
    </Students>
    <Has_Teacher_Only_SectionGroup xmlns="759ef179-04c5-4354-8322-8d11da1f0b07" xsi:nil="true"/>
    <AppVersion xmlns="759ef179-04c5-4354-8322-8d11da1f0b07" xsi:nil="true"/>
    <TeamsChannelId xmlns="759ef179-04c5-4354-8322-8d11da1f0b07" xsi:nil="true"/>
    <IsNotebookLocked xmlns="759ef179-04c5-4354-8322-8d11da1f0b07" xsi:nil="true"/>
    <Comments xmlns="759ef179-04c5-4354-8322-8d11da1f0b07" xsi:nil="true"/>
    <Teachers xmlns="759ef179-04c5-4354-8322-8d11da1f0b07">
      <UserInfo>
        <DisplayName/>
        <AccountId xsi:nil="true"/>
        <AccountType/>
      </UserInfo>
    </Teachers>
    <Self_Registration_Enabled xmlns="759ef179-04c5-4354-8322-8d11da1f0b07" xsi:nil="true"/>
    <Teams_Channel_Section_Location xmlns="759ef179-04c5-4354-8322-8d11da1f0b07" xsi:nil="true"/>
    <NotebookType xmlns="759ef179-04c5-4354-8322-8d11da1f0b07" xsi:nil="true"/>
    <Math_Settings xmlns="759ef179-04c5-4354-8322-8d11da1f0b07" xsi:nil="true"/>
    <Notes xmlns="759ef179-04c5-4354-8322-8d11da1f0b07" xsi:nil="true"/>
    <LMS_Mappings xmlns="759ef179-04c5-4354-8322-8d11da1f0b07" xsi:nil="true"/>
    <Invited_Students xmlns="759ef179-04c5-4354-8322-8d11da1f0b07" xsi:nil="true"/>
    <FolderType xmlns="759ef179-04c5-4354-8322-8d11da1f0b07" xsi:nil="true"/>
    <Owner xmlns="759ef179-04c5-4354-8322-8d11da1f0b07">
      <UserInfo>
        <DisplayName/>
        <AccountId xsi:nil="true"/>
        <AccountType/>
      </UserInfo>
    </Owner>
    <Student_Groups xmlns="759ef179-04c5-4354-8322-8d11da1f0b07">
      <UserInfo>
        <DisplayName/>
        <AccountId xsi:nil="true"/>
        <AccountType/>
      </UserInfo>
    </Student_Groups>
    <Distribution_Groups xmlns="759ef179-04c5-4354-8322-8d11da1f0b07" xsi:nil="true"/>
    <DefaultSectionNames xmlns="759ef179-04c5-4354-8322-8d11da1f0b07" xsi:nil="true"/>
    <Invited_Teachers xmlns="759ef179-04c5-4354-8322-8d11da1f0b07" xsi:nil="true"/>
    <Templates xmlns="759ef179-04c5-4354-8322-8d11da1f0b07" xsi:nil="true"/>
    <SharedWithUsers xmlns="709a639c-a9d8-41db-89c8-26b20871816e">
      <UserInfo>
        <DisplayName/>
        <AccountId xsi:nil="true"/>
        <AccountType/>
      </UserInfo>
    </SharedWithUsers>
  </documentManagement>
</p:properties>
</file>

<file path=customXml/itemProps1.xml><?xml version="1.0" encoding="utf-8"?>
<ds:datastoreItem xmlns:ds="http://schemas.openxmlformats.org/officeDocument/2006/customXml" ds:itemID="{038F5A82-101A-4059-8B54-599A2AC1A43A}">
  <ds:schemaRefs>
    <ds:schemaRef ds:uri="http://schemas.microsoft.com/sharepoint/v3/contenttype/forms"/>
  </ds:schemaRefs>
</ds:datastoreItem>
</file>

<file path=customXml/itemProps2.xml><?xml version="1.0" encoding="utf-8"?>
<ds:datastoreItem xmlns:ds="http://schemas.openxmlformats.org/officeDocument/2006/customXml" ds:itemID="{86496F91-FB89-410E-81C0-837E797DAD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9ef179-04c5-4354-8322-8d11da1f0b07"/>
    <ds:schemaRef ds:uri="709a639c-a9d8-41db-89c8-26b2087181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006F92-46A3-4EF6-A758-FCFCDC7AF19D}">
  <ds:schemaRefs>
    <ds:schemaRef ds:uri="http://schemas.microsoft.com/office/2006/metadata/properties"/>
    <ds:schemaRef ds:uri="http://schemas.microsoft.com/office/infopath/2007/PartnerControls"/>
    <ds:schemaRef ds:uri="759ef179-04c5-4354-8322-8d11da1f0b07"/>
    <ds:schemaRef ds:uri="709a639c-a9d8-41db-89c8-26b20871816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2377</Words>
  <Application>Microsoft Office PowerPoint</Application>
  <PresentationFormat>On-screen Show (4:3)</PresentationFormat>
  <Paragraphs>343</Paragraphs>
  <Slides>20</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Aptos Display</vt:lpstr>
      <vt:lpstr>Arial</vt:lpstr>
      <vt:lpstr>Calibri</vt:lpstr>
      <vt:lpstr>Tahoma</vt:lpstr>
      <vt:lpstr>Wingdings</vt:lpstr>
      <vt:lpstr>Wingdings,Sans-Serif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Ryalls, Kevin</cp:lastModifiedBy>
  <cp:revision>577</cp:revision>
  <dcterms:created xsi:type="dcterms:W3CDTF">2025-11-04T20:50:20Z</dcterms:created>
  <dcterms:modified xsi:type="dcterms:W3CDTF">2025-11-05T08:07:52Z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0x0101000DD7C1C5F5CB8A42AF8C4419F0F8B6D2</vt:lpwstr>
  </property>
  <property fmtid="{D5CDD505-2E9C-101B-9397-08002B2CF9AE}" pid="3" name="MediaServiceImageTags">
    <vt:lpwstr/>
  </property>
  <property fmtid="{D5CDD505-2E9C-101B-9397-08002B2CF9AE}" pid="4" name="MSIP_Label_9fedad31-c0c2-44e8-b26c-75143ee7ed65_Enabled">
    <vt:lpwstr>true</vt:lpwstr>
  </property>
  <property fmtid="{D5CDD505-2E9C-101B-9397-08002B2CF9AE}" pid="5" name="MSIP_Label_9fedad31-c0c2-44e8-b26c-75143ee7ed65_SetDate">
    <vt:lpwstr>2025-11-05T08:07:51Z</vt:lpwstr>
  </property>
  <property fmtid="{D5CDD505-2E9C-101B-9397-08002B2CF9AE}" pid="6" name="MSIP_Label_9fedad31-c0c2-44e8-b26c-75143ee7ed65_Method">
    <vt:lpwstr>Standard</vt:lpwstr>
  </property>
  <property fmtid="{D5CDD505-2E9C-101B-9397-08002B2CF9AE}" pid="7" name="MSIP_Label_9fedad31-c0c2-44e8-b26c-75143ee7ed65_Name">
    <vt:lpwstr>OFFICIAL</vt:lpwstr>
  </property>
  <property fmtid="{D5CDD505-2E9C-101B-9397-08002B2CF9AE}" pid="8" name="MSIP_Label_9fedad31-c0c2-44e8-b26c-75143ee7ed65_SiteId">
    <vt:lpwstr>89ed32a2-9b6b-41db-bb6f-376ec8fcd11d</vt:lpwstr>
  </property>
  <property fmtid="{D5CDD505-2E9C-101B-9397-08002B2CF9AE}" pid="9" name="MSIP_Label_9fedad31-c0c2-44e8-b26c-75143ee7ed65_ActionId">
    <vt:lpwstr>b20828b5-2ddc-4073-9aed-9c95aacb4160</vt:lpwstr>
  </property>
  <property fmtid="{D5CDD505-2E9C-101B-9397-08002B2CF9AE}" pid="10" name="MSIP_Label_9fedad31-c0c2-44e8-b26c-75143ee7ed65_ContentBits">
    <vt:lpwstr>0</vt:lpwstr>
  </property>
  <property fmtid="{D5CDD505-2E9C-101B-9397-08002B2CF9AE}" pid="11" name="MSIP_Label_9fedad31-c0c2-44e8-b26c-75143ee7ed65_Tag">
    <vt:lpwstr>10, 3, 0, 1</vt:lpwstr>
  </property>
  <property fmtid="{D5CDD505-2E9C-101B-9397-08002B2CF9AE}" pid="12" name="Order">
    <vt:r8>85300</vt:r8>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_ExtendedDescription">
    <vt:lpwstr/>
  </property>
  <property fmtid="{D5CDD505-2E9C-101B-9397-08002B2CF9AE}" pid="17" name="TriggerFlowInfo">
    <vt:lpwstr/>
  </property>
</Properties>
</file>