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 id="2147483696" r:id="rId7"/>
    <p:sldMasterId id="2147483708" r:id="rId8"/>
  </p:sldMasterIdLst>
  <p:notesMasterIdLst>
    <p:notesMasterId r:id="rId20"/>
  </p:notesMasterIdLst>
  <p:handoutMasterIdLst>
    <p:handoutMasterId r:id="rId21"/>
  </p:handoutMasterIdLst>
  <p:sldIdLst>
    <p:sldId id="293" r:id="rId9"/>
    <p:sldId id="286" r:id="rId10"/>
    <p:sldId id="299" r:id="rId11"/>
    <p:sldId id="300" r:id="rId12"/>
    <p:sldId id="261" r:id="rId13"/>
    <p:sldId id="264" r:id="rId14"/>
    <p:sldId id="285" r:id="rId15"/>
    <p:sldId id="287" r:id="rId16"/>
    <p:sldId id="291" r:id="rId17"/>
    <p:sldId id="292" r:id="rId18"/>
    <p:sldId id="27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42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 McMordie" userId="8a09efc5-5465-4e19-99c4-181d8594a397" providerId="ADAL" clId="{48C7E191-CFD3-41A0-B9C1-889A539BE3FA}"/>
    <pc:docChg chg="custSel modSld">
      <pc:chgData name="Mr McMordie" userId="8a09efc5-5465-4e19-99c4-181d8594a397" providerId="ADAL" clId="{48C7E191-CFD3-41A0-B9C1-889A539BE3FA}" dt="2025-06-20T08:23:02.588" v="99" actId="20577"/>
      <pc:docMkLst>
        <pc:docMk/>
      </pc:docMkLst>
      <pc:sldChg chg="modSp">
        <pc:chgData name="Mr McMordie" userId="8a09efc5-5465-4e19-99c4-181d8594a397" providerId="ADAL" clId="{48C7E191-CFD3-41A0-B9C1-889A539BE3FA}" dt="2025-06-20T08:22:27.903" v="17" actId="20577"/>
        <pc:sldMkLst>
          <pc:docMk/>
          <pc:sldMk cId="0" sldId="261"/>
        </pc:sldMkLst>
        <pc:spChg chg="mod">
          <ac:chgData name="Mr McMordie" userId="8a09efc5-5465-4e19-99c4-181d8594a397" providerId="ADAL" clId="{48C7E191-CFD3-41A0-B9C1-889A539BE3FA}" dt="2025-06-20T08:22:27.903" v="17" actId="20577"/>
          <ac:spMkLst>
            <pc:docMk/>
            <pc:sldMk cId="0" sldId="261"/>
            <ac:spMk id="2" creationId="{4A0A4F77-498F-46B2-84C3-C3EA92937649}"/>
          </ac:spMkLst>
        </pc:spChg>
      </pc:sldChg>
      <pc:sldChg chg="modSp">
        <pc:chgData name="Mr McMordie" userId="8a09efc5-5465-4e19-99c4-181d8594a397" providerId="ADAL" clId="{48C7E191-CFD3-41A0-B9C1-889A539BE3FA}" dt="2025-06-20T08:23:02.588" v="99" actId="20577"/>
        <pc:sldMkLst>
          <pc:docMk/>
          <pc:sldMk cId="2238408376" sldId="292"/>
        </pc:sldMkLst>
        <pc:spChg chg="mod">
          <ac:chgData name="Mr McMordie" userId="8a09efc5-5465-4e19-99c4-181d8594a397" providerId="ADAL" clId="{48C7E191-CFD3-41A0-B9C1-889A539BE3FA}" dt="2025-06-20T08:23:02.588" v="99" actId="20577"/>
          <ac:spMkLst>
            <pc:docMk/>
            <pc:sldMk cId="2238408376" sldId="292"/>
            <ac:spMk id="4" creationId="{F331B354-5CF8-4C47-A182-F69083ECF87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7FF0E4-BC4A-4588-9DCA-BD6848BA82C5}" type="datetimeFigureOut">
              <a:rPr lang="en-GB" smtClean="0"/>
              <a:pPr/>
              <a:t>20/06/2025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F53ADB-CCEF-480B-B10E-8116BD61F0BC}" type="slidenum">
              <a:rPr lang="en-GB" smtClean="0"/>
              <a:pPr/>
              <a:t>‹#›</a:t>
            </a:fld>
            <a:endParaRPr lang="en-GB"/>
          </a:p>
        </p:txBody>
      </p:sp>
    </p:spTree>
    <p:extLst>
      <p:ext uri="{BB962C8B-B14F-4D97-AF65-F5344CB8AC3E}">
        <p14:creationId xmlns:p14="http://schemas.microsoft.com/office/powerpoint/2010/main" val="69762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44C168-B72B-44F9-AED1-E162E92F22CA}" type="datetimeFigureOut">
              <a:rPr lang="en-GB" smtClean="0"/>
              <a:t>20/06/2025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8FDF66-B74A-4D59-8B28-3A1C0082E483}" type="slidenum">
              <a:rPr lang="en-GB" smtClean="0"/>
              <a:t>‹#›</a:t>
            </a:fld>
            <a:endParaRPr lang="en-GB"/>
          </a:p>
        </p:txBody>
      </p:sp>
    </p:spTree>
    <p:extLst>
      <p:ext uri="{BB962C8B-B14F-4D97-AF65-F5344CB8AC3E}">
        <p14:creationId xmlns:p14="http://schemas.microsoft.com/office/powerpoint/2010/main" val="618728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595FDE-D36E-4B06-9943-D79AD81FA48D}" type="slidenum">
              <a:rPr lang="en-GB" smtClean="0"/>
              <a:pPr/>
              <a:t>‹#›</a:t>
            </a:fld>
            <a:endParaRPr lang="en-GB"/>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595FDE-D36E-4B06-9943-D79AD81FA48D}" type="slidenum">
              <a:rPr lang="en-GB" smtClean="0"/>
              <a:pPr/>
              <a:t>‹#›</a:t>
            </a:fld>
            <a:endParaRPr lang="en-GB"/>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595FDE-D36E-4B06-9943-D79AD81FA48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595FDE-D36E-4B06-9943-D79AD81FA48D}" type="slidenum">
              <a:rPr lang="en-GB" smtClean="0"/>
              <a:pPr/>
              <a:t>‹#›</a:t>
            </a:fld>
            <a:endParaRPr lang="en-GB"/>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1595FDE-D36E-4B06-9943-D79AD81FA48D}" type="slidenum">
              <a:rPr lang="en-GB" smtClean="0"/>
              <a:pPr/>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1595FDE-D36E-4B06-9943-D79AD81FA48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1595FDE-D36E-4B06-9943-D79AD81FA48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595FDE-D36E-4B06-9943-D79AD81FA48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595FDE-D36E-4B06-9943-D79AD81FA48D}" type="slidenum">
              <a:rPr lang="en-GB" smtClean="0"/>
              <a:pPr/>
              <a:t>‹#›</a:t>
            </a:fld>
            <a:endParaRPr lang="en-GB"/>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595FDE-D36E-4B06-9943-D79AD81FA48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5BBD69-025D-4E05-8212-36C6DECA0845}" type="datetimeFigureOut">
              <a:rPr lang="en-GB" smtClean="0"/>
              <a:pPr/>
              <a:t>20/06/2025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595FDE-D36E-4B06-9943-D79AD81FA48D}"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61987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14103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78656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03739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91761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289546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4344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742861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27804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570094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26743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41890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922616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583008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03852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720615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859173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510143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07530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39079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817565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91134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036881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068394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411697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846871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787325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995291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440167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40153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432368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82335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261989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493720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170722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55674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237467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05397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188366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349227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80547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342675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834734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E59D9-755B-4A08-A09F-51ED9D99846F}" type="datetimeFigureOut">
              <a:rPr lang="en-GB" smtClean="0">
                <a:solidFill>
                  <a:prstClr val="black">
                    <a:tint val="75000"/>
                  </a:prstClr>
                </a:solidFill>
              </a:rPr>
              <a:pPr/>
              <a:t>20/06/2025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CAA681-E723-4CC8-8D36-30D18E0583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8585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15BBD69-025D-4E05-8212-36C6DECA0845}" type="datetimeFigureOut">
              <a:rPr lang="en-GB" smtClean="0"/>
              <a:pPr/>
              <a:t>20/06/2025</a:t>
            </a:fld>
            <a:endParaRPr lang="en-GB"/>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71595FDE-D36E-4B06-9943-D79AD81FA48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D4AE59D9-755B-4A08-A09F-51ED9D99846F}" type="datetimeFigureOut">
              <a:rPr lang="en-GB" smtClean="0">
                <a:solidFill>
                  <a:prstClr val="black">
                    <a:tint val="75000"/>
                  </a:prstClr>
                </a:solidFill>
              </a:rPr>
              <a:pPr defTabSz="457200"/>
              <a:t>20/06/2025</a:t>
            </a:fld>
            <a:endParaRPr lang="en-GB">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GB">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61CAA681-E723-4CC8-8D36-30D18E058307}" type="slidenum">
              <a:rPr lang="en-GB" smtClean="0">
                <a:solidFill>
                  <a:prstClr val="black">
                    <a:tint val="75000"/>
                  </a:prstClr>
                </a:solidFill>
              </a:rPr>
              <a:pPr defTabSz="457200"/>
              <a:t>‹#›</a:t>
            </a:fld>
            <a:endParaRPr lang="en-GB">
              <a:solidFill>
                <a:prstClr val="black">
                  <a:tint val="75000"/>
                </a:prstClr>
              </a:solidFill>
            </a:endParaRPr>
          </a:p>
        </p:txBody>
      </p:sp>
    </p:spTree>
    <p:extLst>
      <p:ext uri="{BB962C8B-B14F-4D97-AF65-F5344CB8AC3E}">
        <p14:creationId xmlns:p14="http://schemas.microsoft.com/office/powerpoint/2010/main" val="40549200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D4AE59D9-755B-4A08-A09F-51ED9D99846F}" type="datetimeFigureOut">
              <a:rPr lang="en-GB" smtClean="0">
                <a:solidFill>
                  <a:prstClr val="black">
                    <a:tint val="75000"/>
                  </a:prstClr>
                </a:solidFill>
              </a:rPr>
              <a:pPr defTabSz="457200"/>
              <a:t>20/06/2025</a:t>
            </a:fld>
            <a:endParaRPr lang="en-GB">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GB">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61CAA681-E723-4CC8-8D36-30D18E058307}" type="slidenum">
              <a:rPr lang="en-GB" smtClean="0">
                <a:solidFill>
                  <a:prstClr val="black">
                    <a:tint val="75000"/>
                  </a:prstClr>
                </a:solidFill>
              </a:rPr>
              <a:pPr defTabSz="457200"/>
              <a:t>‹#›</a:t>
            </a:fld>
            <a:endParaRPr lang="en-GB">
              <a:solidFill>
                <a:prstClr val="black">
                  <a:tint val="75000"/>
                </a:prstClr>
              </a:solidFill>
            </a:endParaRPr>
          </a:p>
        </p:txBody>
      </p:sp>
    </p:spTree>
    <p:extLst>
      <p:ext uri="{BB962C8B-B14F-4D97-AF65-F5344CB8AC3E}">
        <p14:creationId xmlns:p14="http://schemas.microsoft.com/office/powerpoint/2010/main" val="12919967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D4AE59D9-755B-4A08-A09F-51ED9D99846F}" type="datetimeFigureOut">
              <a:rPr lang="en-GB" smtClean="0">
                <a:solidFill>
                  <a:prstClr val="black">
                    <a:tint val="75000"/>
                  </a:prstClr>
                </a:solidFill>
              </a:rPr>
              <a:pPr defTabSz="457200"/>
              <a:t>20/06/2025</a:t>
            </a:fld>
            <a:endParaRPr lang="en-GB">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GB">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61CAA681-E723-4CC8-8D36-30D18E058307}" type="slidenum">
              <a:rPr lang="en-GB" smtClean="0">
                <a:solidFill>
                  <a:prstClr val="black">
                    <a:tint val="75000"/>
                  </a:prstClr>
                </a:solidFill>
              </a:rPr>
              <a:pPr defTabSz="457200"/>
              <a:t>‹#›</a:t>
            </a:fld>
            <a:endParaRPr lang="en-GB">
              <a:solidFill>
                <a:prstClr val="black">
                  <a:tint val="75000"/>
                </a:prstClr>
              </a:solidFill>
            </a:endParaRPr>
          </a:p>
        </p:txBody>
      </p:sp>
    </p:spTree>
    <p:extLst>
      <p:ext uri="{BB962C8B-B14F-4D97-AF65-F5344CB8AC3E}">
        <p14:creationId xmlns:p14="http://schemas.microsoft.com/office/powerpoint/2010/main" val="44890062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D4AE59D9-755B-4A08-A09F-51ED9D99846F}" type="datetimeFigureOut">
              <a:rPr lang="en-GB" smtClean="0">
                <a:solidFill>
                  <a:prstClr val="black">
                    <a:tint val="75000"/>
                  </a:prstClr>
                </a:solidFill>
              </a:rPr>
              <a:pPr defTabSz="457200"/>
              <a:t>20/06/2025</a:t>
            </a:fld>
            <a:endParaRPr lang="en-GB">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GB">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61CAA681-E723-4CC8-8D36-30D18E058307}" type="slidenum">
              <a:rPr lang="en-GB" smtClean="0">
                <a:solidFill>
                  <a:prstClr val="black">
                    <a:tint val="75000"/>
                  </a:prstClr>
                </a:solidFill>
              </a:rPr>
              <a:pPr defTabSz="457200"/>
              <a:t>‹#›</a:t>
            </a:fld>
            <a:endParaRPr lang="en-GB">
              <a:solidFill>
                <a:prstClr val="black">
                  <a:tint val="75000"/>
                </a:prstClr>
              </a:solidFill>
            </a:endParaRPr>
          </a:p>
        </p:txBody>
      </p:sp>
    </p:spTree>
    <p:extLst>
      <p:ext uri="{BB962C8B-B14F-4D97-AF65-F5344CB8AC3E}">
        <p14:creationId xmlns:p14="http://schemas.microsoft.com/office/powerpoint/2010/main" val="33913375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hyperlink" Target="https://www.understandingstandards.org.uk/Subjects/Politics" TargetMode="External"/><Relationship Id="rId2" Type="http://schemas.openxmlformats.org/officeDocument/2006/relationships/hyperlink" Target="https://www.sqa.org.uk/sqa/47925.html" TargetMode="Externa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57135-A3C5-4F62-9B9B-623F7C7446D0}"/>
              </a:ext>
            </a:extLst>
          </p:cNvPr>
          <p:cNvSpPr>
            <a:spLocks noGrp="1"/>
          </p:cNvSpPr>
          <p:nvPr>
            <p:ph type="ctrTitle"/>
          </p:nvPr>
        </p:nvSpPr>
        <p:spPr>
          <a:xfrm>
            <a:off x="685800" y="779929"/>
            <a:ext cx="7772400" cy="1743916"/>
          </a:xfrm>
          <a:solidFill>
            <a:schemeClr val="accent2">
              <a:lumMod val="40000"/>
              <a:lumOff val="60000"/>
            </a:schemeClr>
          </a:solidFill>
        </p:spPr>
        <p:txBody>
          <a:bodyPr/>
          <a:lstStyle/>
          <a:p>
            <a:r>
              <a:rPr lang="en-GB" b="1" dirty="0">
                <a:solidFill>
                  <a:srgbClr val="002060"/>
                </a:solidFill>
                <a:effectLst>
                  <a:outerShdw blurRad="38100" dist="38100" dir="2700000" algn="tl">
                    <a:srgbClr val="000000">
                      <a:alpha val="43137"/>
                    </a:srgbClr>
                  </a:outerShdw>
                </a:effectLst>
                <a:latin typeface="Comic Sans MS" panose="030F0702030302020204" pitchFamily="66" charset="0"/>
              </a:rPr>
              <a:t>Welcome to </a:t>
            </a:r>
            <a:br>
              <a:rPr lang="en-GB" b="1" dirty="0">
                <a:solidFill>
                  <a:srgbClr val="002060"/>
                </a:solidFill>
                <a:effectLst>
                  <a:outerShdw blurRad="38100" dist="38100" dir="2700000" algn="tl">
                    <a:srgbClr val="000000">
                      <a:alpha val="43137"/>
                    </a:srgbClr>
                  </a:outerShdw>
                </a:effectLst>
                <a:latin typeface="Comic Sans MS" panose="030F0702030302020204" pitchFamily="66" charset="0"/>
              </a:rPr>
            </a:br>
            <a:r>
              <a:rPr lang="en-GB" b="1" dirty="0">
                <a:solidFill>
                  <a:srgbClr val="002060"/>
                </a:solidFill>
                <a:effectLst>
                  <a:outerShdw blurRad="38100" dist="38100" dir="2700000" algn="tl">
                    <a:srgbClr val="000000">
                      <a:alpha val="43137"/>
                    </a:srgbClr>
                  </a:outerShdw>
                </a:effectLst>
                <a:latin typeface="Comic Sans MS" panose="030F0702030302020204" pitchFamily="66" charset="0"/>
              </a:rPr>
              <a:t>Higher Politics!! </a:t>
            </a:r>
          </a:p>
        </p:txBody>
      </p:sp>
      <p:pic>
        <p:nvPicPr>
          <p:cNvPr id="1026" name="Picture 2" descr="General election 2017: how can employers deal with politics in the ...">
            <a:extLst>
              <a:ext uri="{FF2B5EF4-FFF2-40B4-BE49-F238E27FC236}">
                <a16:creationId xmlns:a16="http://schemas.microsoft.com/office/drawing/2014/main" id="{5772A0B7-E410-4274-998D-69994497070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2626658"/>
            <a:ext cx="7772400" cy="34514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27732" b="24119"/>
          <a:stretch/>
        </p:blipFill>
        <p:spPr bwMode="auto">
          <a:xfrm>
            <a:off x="6163444" y="2640115"/>
            <a:ext cx="2294756"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554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1782F-7C07-4122-B92C-194FB11DFE02}"/>
              </a:ext>
            </a:extLst>
          </p:cNvPr>
          <p:cNvSpPr>
            <a:spLocks noGrp="1"/>
          </p:cNvSpPr>
          <p:nvPr>
            <p:ph type="title"/>
          </p:nvPr>
        </p:nvSpPr>
        <p:spPr>
          <a:solidFill>
            <a:schemeClr val="accent2">
              <a:lumMod val="40000"/>
              <a:lumOff val="60000"/>
            </a:schemeClr>
          </a:solidFill>
        </p:spPr>
        <p:txBody>
          <a:bodyPr/>
          <a:lstStyle/>
          <a:p>
            <a:pPr algn="ctr"/>
            <a:r>
              <a:rPr lang="en-GB" b="1" dirty="0">
                <a:solidFill>
                  <a:srgbClr val="002060"/>
                </a:solidFill>
                <a:effectLst>
                  <a:outerShdw blurRad="38100" dist="38100" dir="2700000" algn="tl">
                    <a:srgbClr val="000000">
                      <a:alpha val="43137"/>
                    </a:srgbClr>
                  </a:outerShdw>
                </a:effectLst>
                <a:latin typeface="Comic Sans MS" panose="030F0702030302020204" pitchFamily="66" charset="0"/>
              </a:rPr>
              <a:t>Course Structure</a:t>
            </a:r>
          </a:p>
        </p:txBody>
      </p:sp>
      <p:sp>
        <p:nvSpPr>
          <p:cNvPr id="3" name="Content Placeholder 2">
            <a:extLst>
              <a:ext uri="{FF2B5EF4-FFF2-40B4-BE49-F238E27FC236}">
                <a16:creationId xmlns:a16="http://schemas.microsoft.com/office/drawing/2014/main" id="{67668ED5-6214-44BC-9E59-F90252D8D23A}"/>
              </a:ext>
            </a:extLst>
          </p:cNvPr>
          <p:cNvSpPr>
            <a:spLocks noGrp="1"/>
          </p:cNvSpPr>
          <p:nvPr>
            <p:ph idx="1"/>
          </p:nvPr>
        </p:nvSpPr>
        <p:spPr>
          <a:solidFill>
            <a:schemeClr val="accent5">
              <a:lumMod val="40000"/>
              <a:lumOff val="60000"/>
            </a:schemeClr>
          </a:solidFill>
        </p:spPr>
        <p:txBody>
          <a:bodyPr>
            <a:normAutofit fontScale="77500" lnSpcReduction="20000"/>
          </a:bodyPr>
          <a:lstStyle/>
          <a:p>
            <a:pPr marL="0" indent="0" algn="just">
              <a:buNone/>
            </a:pPr>
            <a:r>
              <a:rPr lang="en-GB" dirty="0">
                <a:solidFill>
                  <a:srgbClr val="002060"/>
                </a:solidFill>
                <a:effectLst/>
                <a:latin typeface="Comic Sans MS" panose="030F0702030302020204" pitchFamily="66" charset="0"/>
              </a:rPr>
              <a:t>This course consists of three units:</a:t>
            </a:r>
          </a:p>
          <a:p>
            <a:pPr marL="0" indent="0" algn="just">
              <a:buNone/>
            </a:pPr>
            <a:endParaRPr lang="en-GB" dirty="0">
              <a:solidFill>
                <a:srgbClr val="002060"/>
              </a:solidFill>
              <a:effectLst/>
              <a:latin typeface="Comic Sans MS" panose="030F0702030302020204" pitchFamily="66" charset="0"/>
            </a:endParaRPr>
          </a:p>
          <a:p>
            <a:pPr marL="457200" indent="-457200"/>
            <a:r>
              <a:rPr lang="en-GB" b="1" dirty="0">
                <a:solidFill>
                  <a:srgbClr val="00B050"/>
                </a:solidFill>
                <a:latin typeface="Comic Sans MS" pitchFamily="66" charset="0"/>
              </a:rPr>
              <a:t>Political Theories</a:t>
            </a:r>
            <a:endParaRPr lang="en-GB" sz="2500" b="1" dirty="0">
              <a:solidFill>
                <a:srgbClr val="00B050"/>
              </a:solidFill>
              <a:latin typeface="Comic Sans MS" panose="030F0702030302020204" pitchFamily="66" charset="0"/>
            </a:endParaRPr>
          </a:p>
          <a:p>
            <a:pPr marL="800100" lvl="1" indent="-342900">
              <a:buFont typeface="Wingdings" pitchFamily="2" charset="2"/>
              <a:buChar char="ü"/>
            </a:pPr>
            <a:r>
              <a:rPr lang="en-GB" sz="2500" dirty="0">
                <a:solidFill>
                  <a:srgbClr val="002060"/>
                </a:solidFill>
                <a:latin typeface="Comic Sans MS" panose="030F0702030302020204" pitchFamily="66" charset="0"/>
              </a:rPr>
              <a:t>Direct and Representative Democracy</a:t>
            </a:r>
          </a:p>
          <a:p>
            <a:pPr marL="800100" lvl="1" indent="-342900">
              <a:buFont typeface="Wingdings" pitchFamily="2" charset="2"/>
              <a:buChar char="ü"/>
            </a:pPr>
            <a:r>
              <a:rPr lang="en-GB" sz="2500" dirty="0">
                <a:solidFill>
                  <a:srgbClr val="002060"/>
                </a:solidFill>
                <a:latin typeface="Comic Sans MS" panose="030F0702030302020204" pitchFamily="66" charset="0"/>
              </a:rPr>
              <a:t>Conservatism and Socialism</a:t>
            </a:r>
          </a:p>
          <a:p>
            <a:pPr marL="457200" indent="-457200"/>
            <a:endParaRPr lang="en-GB" sz="2500" dirty="0">
              <a:solidFill>
                <a:srgbClr val="002060"/>
              </a:solidFill>
              <a:latin typeface="Comic Sans MS" panose="030F0702030302020204" pitchFamily="66" charset="0"/>
            </a:endParaRPr>
          </a:p>
          <a:p>
            <a:pPr marL="457200" indent="-457200"/>
            <a:r>
              <a:rPr lang="en-GB" b="1" dirty="0">
                <a:solidFill>
                  <a:srgbClr val="00B050"/>
                </a:solidFill>
                <a:latin typeface="Comic Sans MS" pitchFamily="66" charset="0"/>
              </a:rPr>
              <a:t>Political Systems </a:t>
            </a:r>
            <a:endParaRPr lang="en-GB" sz="2500" b="1" dirty="0">
              <a:solidFill>
                <a:srgbClr val="00B050"/>
              </a:solidFill>
              <a:latin typeface="Comic Sans MS" panose="030F0702030302020204" pitchFamily="66" charset="0"/>
            </a:endParaRPr>
          </a:p>
          <a:p>
            <a:pPr marL="800100" lvl="1" indent="-342900">
              <a:buFont typeface="Wingdings" pitchFamily="2" charset="2"/>
              <a:buChar char="ü"/>
            </a:pPr>
            <a:r>
              <a:rPr lang="en-GB" sz="2500" dirty="0">
                <a:solidFill>
                  <a:srgbClr val="002060"/>
                </a:solidFill>
                <a:latin typeface="Comic Sans MS" panose="030F0702030302020204" pitchFamily="66" charset="0"/>
              </a:rPr>
              <a:t>Legislatures in the UK and the USA</a:t>
            </a:r>
          </a:p>
          <a:p>
            <a:pPr marL="800100" lvl="1" indent="-342900">
              <a:buFont typeface="Wingdings" pitchFamily="2" charset="2"/>
              <a:buChar char="ü"/>
            </a:pPr>
            <a:r>
              <a:rPr lang="en-GB" sz="2500" dirty="0">
                <a:solidFill>
                  <a:srgbClr val="002060"/>
                </a:solidFill>
                <a:latin typeface="Comic Sans MS" panose="030F0702030302020204" pitchFamily="66" charset="0"/>
              </a:rPr>
              <a:t>Executives in the UK and the USA</a:t>
            </a:r>
          </a:p>
          <a:p>
            <a:pPr lvl="1"/>
            <a:endParaRPr lang="en-GB" sz="2500" dirty="0">
              <a:solidFill>
                <a:srgbClr val="002060"/>
              </a:solidFill>
              <a:latin typeface="Comic Sans MS" panose="030F0702030302020204" pitchFamily="66" charset="0"/>
            </a:endParaRPr>
          </a:p>
          <a:p>
            <a:pPr marL="457200" indent="-457200"/>
            <a:r>
              <a:rPr lang="en-GB" b="1" dirty="0">
                <a:solidFill>
                  <a:srgbClr val="00B050"/>
                </a:solidFill>
                <a:latin typeface="Comic Sans MS" pitchFamily="66" charset="0"/>
              </a:rPr>
              <a:t>Political Parties and Elections</a:t>
            </a:r>
            <a:r>
              <a:rPr lang="en-GB" dirty="0">
                <a:solidFill>
                  <a:srgbClr val="00B050"/>
                </a:solidFill>
                <a:latin typeface="Comic Sans MS" pitchFamily="66" charset="0"/>
              </a:rPr>
              <a:t> </a:t>
            </a:r>
          </a:p>
          <a:p>
            <a:pPr marL="800100" lvl="2" indent="-342900">
              <a:buFont typeface="Wingdings" pitchFamily="2" charset="2"/>
              <a:buChar char="ü"/>
            </a:pPr>
            <a:r>
              <a:rPr lang="en-GB" sz="2500" dirty="0">
                <a:solidFill>
                  <a:srgbClr val="002060"/>
                </a:solidFill>
                <a:latin typeface="Comic Sans MS" panose="030F0702030302020204" pitchFamily="66" charset="0"/>
              </a:rPr>
              <a:t>Political campaigning</a:t>
            </a:r>
          </a:p>
          <a:p>
            <a:pPr marL="800100" lvl="2" indent="-342900">
              <a:buFont typeface="Wingdings" pitchFamily="2" charset="2"/>
              <a:buChar char="ü"/>
            </a:pPr>
            <a:r>
              <a:rPr lang="en-GB" sz="2500" dirty="0">
                <a:solidFill>
                  <a:srgbClr val="002060"/>
                </a:solidFill>
                <a:latin typeface="Comic Sans MS" panose="030F0702030302020204" pitchFamily="66" charset="0"/>
              </a:rPr>
              <a:t>Theories of voting behaviour</a:t>
            </a:r>
          </a:p>
          <a:p>
            <a:pPr marL="800100" lvl="2" indent="-342900">
              <a:buFont typeface="Wingdings" pitchFamily="2" charset="2"/>
              <a:buChar char="ü"/>
            </a:pPr>
            <a:r>
              <a:rPr lang="en-GB" sz="2500" dirty="0">
                <a:solidFill>
                  <a:srgbClr val="002060"/>
                </a:solidFill>
                <a:latin typeface="Comic Sans MS" panose="030F0702030302020204" pitchFamily="66" charset="0"/>
              </a:rPr>
              <a:t>Political ideas</a:t>
            </a:r>
          </a:p>
        </p:txBody>
      </p:sp>
    </p:spTree>
    <p:extLst>
      <p:ext uri="{BB962C8B-B14F-4D97-AF65-F5344CB8AC3E}">
        <p14:creationId xmlns:p14="http://schemas.microsoft.com/office/powerpoint/2010/main" val="4000937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ED26-6A24-4DE2-A157-C71F90A23F28}"/>
              </a:ext>
            </a:extLst>
          </p:cNvPr>
          <p:cNvSpPr>
            <a:spLocks noGrp="1"/>
          </p:cNvSpPr>
          <p:nvPr>
            <p:ph type="title"/>
          </p:nvPr>
        </p:nvSpPr>
        <p:spPr>
          <a:solidFill>
            <a:schemeClr val="accent2">
              <a:lumMod val="40000"/>
              <a:lumOff val="60000"/>
            </a:schemeClr>
          </a:solidFill>
        </p:spPr>
        <p:txBody>
          <a:bodyPr rtlCol="0">
            <a:normAutofit/>
          </a:bodyPr>
          <a:lstStyle/>
          <a:p>
            <a:pPr algn="ctr" eaLnBrk="1" fontAlgn="auto" hangingPunct="1">
              <a:spcAft>
                <a:spcPts val="0"/>
              </a:spcAft>
              <a:defRPr/>
            </a:pPr>
            <a:r>
              <a:rPr lang="en-GB" b="1" dirty="0">
                <a:solidFill>
                  <a:srgbClr val="002060"/>
                </a:solidFill>
                <a:effectLst>
                  <a:outerShdw blurRad="38100" dist="38100" dir="2700000" algn="tl">
                    <a:srgbClr val="000000">
                      <a:alpha val="43137"/>
                    </a:srgbClr>
                  </a:outerShdw>
                </a:effectLst>
                <a:latin typeface="Comic Sans MS" panose="030F0702030302020204" pitchFamily="66" charset="0"/>
              </a:rPr>
              <a:t>1: Political Theories</a:t>
            </a:r>
          </a:p>
        </p:txBody>
      </p:sp>
      <p:sp>
        <p:nvSpPr>
          <p:cNvPr id="3" name="Content Placeholder 2">
            <a:extLst>
              <a:ext uri="{FF2B5EF4-FFF2-40B4-BE49-F238E27FC236}">
                <a16:creationId xmlns:a16="http://schemas.microsoft.com/office/drawing/2014/main" id="{9374F48D-C45B-4665-A7BF-46284719E44C}"/>
              </a:ext>
            </a:extLst>
          </p:cNvPr>
          <p:cNvSpPr>
            <a:spLocks noGrp="1"/>
          </p:cNvSpPr>
          <p:nvPr>
            <p:ph idx="1"/>
          </p:nvPr>
        </p:nvSpPr>
        <p:spPr>
          <a:solidFill>
            <a:schemeClr val="accent5">
              <a:lumMod val="40000"/>
              <a:lumOff val="60000"/>
            </a:schemeClr>
          </a:solidFill>
        </p:spPr>
        <p:txBody>
          <a:bodyPr rtlCol="0">
            <a:normAutofit/>
          </a:bodyPr>
          <a:lstStyle/>
          <a:p>
            <a:pPr marL="0" indent="0" algn="just" eaLnBrk="1" fontAlgn="auto" hangingPunct="1">
              <a:spcAft>
                <a:spcPts val="0"/>
              </a:spcAft>
              <a:buFont typeface="Arial" panose="020B0604020202020204" pitchFamily="34" charset="0"/>
              <a:buNone/>
              <a:defRPr/>
            </a:pPr>
            <a:r>
              <a:rPr lang="en-GB" dirty="0">
                <a:solidFill>
                  <a:srgbClr val="002060"/>
                </a:solidFill>
                <a:latin typeface="Comic Sans MS" panose="030F0702030302020204" pitchFamily="66" charset="0"/>
              </a:rPr>
              <a:t>In this unit we will study and compare different types of democracy. We will also consider the ideas of two political ideologies – </a:t>
            </a:r>
            <a:r>
              <a:rPr lang="en-GB" dirty="0">
                <a:solidFill>
                  <a:srgbClr val="00B050"/>
                </a:solidFill>
                <a:effectLst>
                  <a:outerShdw blurRad="38100" dist="38100" dir="2700000" algn="tl">
                    <a:srgbClr val="000000">
                      <a:alpha val="43137"/>
                    </a:srgbClr>
                  </a:outerShdw>
                </a:effectLst>
                <a:latin typeface="Comic Sans MS" panose="030F0702030302020204" pitchFamily="66" charset="0"/>
              </a:rPr>
              <a:t>Conservatism</a:t>
            </a:r>
            <a:r>
              <a:rPr lang="en-GB" dirty="0">
                <a:solidFill>
                  <a:srgbClr val="002060"/>
                </a:solidFill>
                <a:latin typeface="Comic Sans MS" panose="030F0702030302020204" pitchFamily="66" charset="0"/>
              </a:rPr>
              <a:t> and </a:t>
            </a:r>
            <a:r>
              <a:rPr lang="en-GB" dirty="0">
                <a:solidFill>
                  <a:srgbClr val="00B050"/>
                </a:solidFill>
                <a:effectLst>
                  <a:outerShdw blurRad="38100" dist="38100" dir="2700000" algn="tl">
                    <a:srgbClr val="000000">
                      <a:alpha val="43137"/>
                    </a:srgbClr>
                  </a:outerShdw>
                </a:effectLst>
                <a:latin typeface="Comic Sans MS" panose="030F0702030302020204" pitchFamily="66" charset="0"/>
              </a:rPr>
              <a:t>Socialism</a:t>
            </a:r>
            <a:r>
              <a:rPr lang="en-GB" dirty="0">
                <a:solidFill>
                  <a:srgbClr val="002060"/>
                </a:solidFill>
                <a:effectLst>
                  <a:outerShdw blurRad="38100" dist="38100" dir="2700000" algn="tl">
                    <a:srgbClr val="000000">
                      <a:alpha val="43137"/>
                    </a:srgbClr>
                  </a:outerShdw>
                </a:effectLst>
                <a:latin typeface="Comic Sans MS" panose="030F0702030302020204" pitchFamily="66" charset="0"/>
              </a:rPr>
              <a:t> </a:t>
            </a:r>
            <a:r>
              <a:rPr lang="en-GB" dirty="0">
                <a:solidFill>
                  <a:srgbClr val="002060"/>
                </a:solidFill>
                <a:latin typeface="Comic Sans MS" panose="030F0702030302020204" pitchFamily="66" charset="0"/>
              </a:rPr>
              <a:t>- and ask how much these ideologies affect British politics today.</a:t>
            </a:r>
            <a:endParaRPr lang="en-GB" sz="4000" dirty="0">
              <a:solidFill>
                <a:srgbClr val="002060"/>
              </a:solidFill>
              <a:latin typeface="Comic Sans MS" panose="030F0702030302020204" pitchFamily="66" charset="0"/>
            </a:endParaRPr>
          </a:p>
        </p:txBody>
      </p:sp>
      <p:pic>
        <p:nvPicPr>
          <p:cNvPr id="12292" name="Picture 3" descr="Racial Justice Is the Key to Democracy Reform | The Nation">
            <a:extLst>
              <a:ext uri="{FF2B5EF4-FFF2-40B4-BE49-F238E27FC236}">
                <a16:creationId xmlns:a16="http://schemas.microsoft.com/office/drawing/2014/main" id="{CED5F8C6-8B9B-44BE-AF6A-C192EDA3A3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5926" y="3995496"/>
            <a:ext cx="3209424" cy="218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AD922-2D70-48E1-B336-034433871D46}"/>
              </a:ext>
            </a:extLst>
          </p:cNvPr>
          <p:cNvSpPr>
            <a:spLocks noGrp="1"/>
          </p:cNvSpPr>
          <p:nvPr>
            <p:ph type="title"/>
          </p:nvPr>
        </p:nvSpPr>
        <p:spPr>
          <a:solidFill>
            <a:schemeClr val="accent2">
              <a:lumMod val="40000"/>
              <a:lumOff val="60000"/>
            </a:schemeClr>
          </a:solidFill>
        </p:spPr>
        <p:txBody>
          <a:bodyPr rtlCol="0">
            <a:normAutofit/>
          </a:bodyPr>
          <a:lstStyle/>
          <a:p>
            <a:pPr algn="ctr" eaLnBrk="1" fontAlgn="auto" hangingPunct="1">
              <a:spcAft>
                <a:spcPts val="0"/>
              </a:spcAft>
              <a:defRPr/>
            </a:pPr>
            <a:r>
              <a:rPr lang="en-GB" b="1" dirty="0">
                <a:solidFill>
                  <a:srgbClr val="002060"/>
                </a:solidFill>
                <a:effectLst>
                  <a:outerShdw blurRad="38100" dist="38100" dir="2700000" algn="tl">
                    <a:srgbClr val="000000">
                      <a:alpha val="43137"/>
                    </a:srgbClr>
                  </a:outerShdw>
                </a:effectLst>
                <a:latin typeface="Comic Sans MS" panose="030F0702030302020204" pitchFamily="66" charset="0"/>
              </a:rPr>
              <a:t>2: Political Systems</a:t>
            </a:r>
          </a:p>
        </p:txBody>
      </p:sp>
      <p:sp>
        <p:nvSpPr>
          <p:cNvPr id="3" name="Content Placeholder 2">
            <a:extLst>
              <a:ext uri="{FF2B5EF4-FFF2-40B4-BE49-F238E27FC236}">
                <a16:creationId xmlns:a16="http://schemas.microsoft.com/office/drawing/2014/main" id="{FC879186-08D5-49EC-AEA5-D963896EDE31}"/>
              </a:ext>
            </a:extLst>
          </p:cNvPr>
          <p:cNvSpPr>
            <a:spLocks noGrp="1"/>
          </p:cNvSpPr>
          <p:nvPr>
            <p:ph idx="1"/>
          </p:nvPr>
        </p:nvSpPr>
        <p:spPr>
          <a:solidFill>
            <a:schemeClr val="accent5">
              <a:lumMod val="40000"/>
              <a:lumOff val="60000"/>
            </a:schemeClr>
          </a:solidFill>
        </p:spPr>
        <p:txBody>
          <a:bodyPr rtlCol="0">
            <a:normAutofit/>
          </a:bodyPr>
          <a:lstStyle/>
          <a:p>
            <a:pPr marL="0" indent="0" algn="just" eaLnBrk="1" fontAlgn="auto" hangingPunct="1">
              <a:spcAft>
                <a:spcPts val="0"/>
              </a:spcAft>
              <a:buFont typeface="Arial" panose="020B0604020202020204" pitchFamily="34" charset="0"/>
              <a:buNone/>
              <a:defRPr/>
            </a:pPr>
            <a:r>
              <a:rPr lang="en-GB" dirty="0">
                <a:solidFill>
                  <a:srgbClr val="002060"/>
                </a:solidFill>
                <a:latin typeface="Comic Sans MS" panose="030F0702030302020204" pitchFamily="66" charset="0"/>
              </a:rPr>
              <a:t>In this unit we will study and compare the political systems of the </a:t>
            </a:r>
            <a:r>
              <a:rPr lang="en-GB" dirty="0">
                <a:solidFill>
                  <a:srgbClr val="00B050"/>
                </a:solidFill>
                <a:effectLst>
                  <a:outerShdw blurRad="38100" dist="38100" dir="2700000" algn="tl">
                    <a:srgbClr val="000000">
                      <a:alpha val="43137"/>
                    </a:srgbClr>
                  </a:outerShdw>
                </a:effectLst>
                <a:latin typeface="Comic Sans MS" panose="030F0702030302020204" pitchFamily="66" charset="0"/>
              </a:rPr>
              <a:t>UK</a:t>
            </a:r>
            <a:r>
              <a:rPr lang="en-GB" dirty="0">
                <a:solidFill>
                  <a:srgbClr val="002060"/>
                </a:solidFill>
                <a:latin typeface="Comic Sans MS" panose="030F0702030302020204" pitchFamily="66" charset="0"/>
              </a:rPr>
              <a:t> and the </a:t>
            </a:r>
            <a:r>
              <a:rPr lang="en-GB" dirty="0">
                <a:solidFill>
                  <a:srgbClr val="00B050"/>
                </a:solidFill>
                <a:effectLst>
                  <a:outerShdw blurRad="38100" dist="38100" dir="2700000" algn="tl">
                    <a:srgbClr val="000000">
                      <a:alpha val="43137"/>
                    </a:srgbClr>
                  </a:outerShdw>
                </a:effectLst>
                <a:latin typeface="Comic Sans MS" panose="030F0702030302020204" pitchFamily="66" charset="0"/>
              </a:rPr>
              <a:t>USA</a:t>
            </a:r>
            <a:r>
              <a:rPr lang="en-GB" dirty="0">
                <a:solidFill>
                  <a:srgbClr val="002060"/>
                </a:solidFill>
                <a:latin typeface="Comic Sans MS" panose="030F0702030302020204" pitchFamily="66" charset="0"/>
              </a:rPr>
              <a:t>. After studying both constitutions we will consider the strengths and weaknesses of Parliament and Congress, the Prime Minister and the President. </a:t>
            </a:r>
            <a:endParaRPr lang="en-GB" sz="4000" dirty="0">
              <a:solidFill>
                <a:srgbClr val="002060"/>
              </a:solidFill>
              <a:latin typeface="Comic Sans MS" panose="030F0702030302020204" pitchFamily="66" charset="0"/>
            </a:endParaRPr>
          </a:p>
        </p:txBody>
      </p:sp>
      <p:pic>
        <p:nvPicPr>
          <p:cNvPr id="13316" name="Picture 4">
            <a:extLst>
              <a:ext uri="{FF2B5EF4-FFF2-40B4-BE49-F238E27FC236}">
                <a16:creationId xmlns:a16="http://schemas.microsoft.com/office/drawing/2014/main" id="{AAC675F4-AF45-40CC-AB74-163B08E2A9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7484" y="3928462"/>
            <a:ext cx="3377866" cy="2248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A4F77-498F-46B2-84C3-C3EA92937649}"/>
              </a:ext>
            </a:extLst>
          </p:cNvPr>
          <p:cNvSpPr>
            <a:spLocks noGrp="1"/>
          </p:cNvSpPr>
          <p:nvPr>
            <p:ph type="title"/>
          </p:nvPr>
        </p:nvSpPr>
        <p:spPr>
          <a:solidFill>
            <a:schemeClr val="accent2">
              <a:lumMod val="40000"/>
              <a:lumOff val="60000"/>
            </a:schemeClr>
          </a:solidFill>
        </p:spPr>
        <p:txBody>
          <a:bodyPr rtlCol="0">
            <a:normAutofit/>
          </a:bodyPr>
          <a:lstStyle/>
          <a:p>
            <a:pPr algn="ctr" eaLnBrk="1" fontAlgn="auto" hangingPunct="1">
              <a:spcAft>
                <a:spcPts val="0"/>
              </a:spcAft>
              <a:defRPr/>
            </a:pPr>
            <a:r>
              <a:rPr lang="en-GB" sz="4000" b="1" dirty="0">
                <a:solidFill>
                  <a:srgbClr val="002060"/>
                </a:solidFill>
                <a:effectLst>
                  <a:outerShdw blurRad="38100" dist="38100" dir="2700000" algn="tl">
                    <a:srgbClr val="000000">
                      <a:alpha val="43137"/>
                    </a:srgbClr>
                  </a:outerShdw>
                </a:effectLst>
                <a:latin typeface="Comic Sans MS" panose="030F0702030302020204" pitchFamily="66" charset="0"/>
              </a:rPr>
              <a:t>3: Political Parties + Elections</a:t>
            </a:r>
          </a:p>
        </p:txBody>
      </p:sp>
      <p:sp>
        <p:nvSpPr>
          <p:cNvPr id="3" name="Content Placeholder 2">
            <a:extLst>
              <a:ext uri="{FF2B5EF4-FFF2-40B4-BE49-F238E27FC236}">
                <a16:creationId xmlns:a16="http://schemas.microsoft.com/office/drawing/2014/main" id="{4454C9D9-9212-49FD-AF1F-7A739E555B9A}"/>
              </a:ext>
            </a:extLst>
          </p:cNvPr>
          <p:cNvSpPr>
            <a:spLocks noGrp="1"/>
          </p:cNvSpPr>
          <p:nvPr>
            <p:ph idx="1"/>
          </p:nvPr>
        </p:nvSpPr>
        <p:spPr>
          <a:solidFill>
            <a:schemeClr val="accent5">
              <a:lumMod val="40000"/>
              <a:lumOff val="60000"/>
            </a:schemeClr>
          </a:solidFill>
        </p:spPr>
        <p:txBody>
          <a:bodyPr rtlCol="0">
            <a:normAutofit/>
          </a:bodyPr>
          <a:lstStyle/>
          <a:p>
            <a:pPr marL="0" indent="0" algn="just" eaLnBrk="1" fontAlgn="auto" hangingPunct="1">
              <a:spcAft>
                <a:spcPts val="0"/>
              </a:spcAft>
              <a:buFont typeface="Arial" panose="020B0604020202020204" pitchFamily="34" charset="0"/>
              <a:buNone/>
              <a:defRPr/>
            </a:pPr>
            <a:r>
              <a:rPr lang="en-GB" dirty="0">
                <a:solidFill>
                  <a:srgbClr val="002060"/>
                </a:solidFill>
                <a:latin typeface="Comic Sans MS" panose="030F0702030302020204" pitchFamily="66" charset="0"/>
              </a:rPr>
              <a:t>In this unit we will think about how elections are won. We will examine some of the main campaign methods used today, as well as some of the main theories that explain how people vote. Lastly we will consider the role of ideas. Ultimately we will ask, what makes a person vote the way they do?</a:t>
            </a:r>
            <a:endParaRPr lang="en-GB" sz="4000" dirty="0">
              <a:solidFill>
                <a:srgbClr val="002060"/>
              </a:solidFill>
              <a:latin typeface="Comic Sans MS" panose="030F0702030302020204" pitchFamily="66" charset="0"/>
            </a:endParaRPr>
          </a:p>
        </p:txBody>
      </p:sp>
      <p:pic>
        <p:nvPicPr>
          <p:cNvPr id="14340" name="Picture 4" descr="Party Political Rosettes | Horse, Dog &amp; Political Printed Rosettes">
            <a:extLst>
              <a:ext uri="{FF2B5EF4-FFF2-40B4-BE49-F238E27FC236}">
                <a16:creationId xmlns:a16="http://schemas.microsoft.com/office/drawing/2014/main" id="{18462D18-0774-44AA-BBAE-F701559F6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153" y="4331368"/>
            <a:ext cx="3016197" cy="1845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60CB-76B5-4E64-AD5D-02C26128E3D0}"/>
              </a:ext>
            </a:extLst>
          </p:cNvPr>
          <p:cNvSpPr>
            <a:spLocks noGrp="1"/>
          </p:cNvSpPr>
          <p:nvPr>
            <p:ph type="title"/>
          </p:nvPr>
        </p:nvSpPr>
        <p:spPr>
          <a:solidFill>
            <a:schemeClr val="accent2">
              <a:lumMod val="40000"/>
              <a:lumOff val="60000"/>
            </a:schemeClr>
          </a:solidFill>
        </p:spPr>
        <p:txBody>
          <a:bodyPr rtlCol="0">
            <a:normAutofit/>
          </a:bodyPr>
          <a:lstStyle/>
          <a:p>
            <a:pPr algn="ctr" eaLnBrk="1" fontAlgn="auto" hangingPunct="1">
              <a:spcAft>
                <a:spcPts val="0"/>
              </a:spcAft>
              <a:defRPr/>
            </a:pPr>
            <a:r>
              <a:rPr lang="en-GB" sz="4000" b="1" dirty="0">
                <a:solidFill>
                  <a:srgbClr val="002060"/>
                </a:solidFill>
                <a:effectLst>
                  <a:outerShdw blurRad="38100" dist="38100" dir="2700000" algn="tl">
                    <a:srgbClr val="000000">
                      <a:alpha val="43137"/>
                    </a:srgbClr>
                  </a:outerShdw>
                </a:effectLst>
                <a:latin typeface="Comic Sans MS" panose="030F0702030302020204" pitchFamily="66" charset="0"/>
              </a:rPr>
              <a:t>Exam Structure</a:t>
            </a:r>
          </a:p>
        </p:txBody>
      </p:sp>
      <p:graphicFrame>
        <p:nvGraphicFramePr>
          <p:cNvPr id="7" name="Table 7">
            <a:extLst>
              <a:ext uri="{FF2B5EF4-FFF2-40B4-BE49-F238E27FC236}">
                <a16:creationId xmlns:a16="http://schemas.microsoft.com/office/drawing/2014/main" id="{E24D952B-B726-4CEF-BF4C-02E473EC7D93}"/>
              </a:ext>
            </a:extLst>
          </p:cNvPr>
          <p:cNvGraphicFramePr>
            <a:graphicFrameLocks noGrp="1"/>
          </p:cNvGraphicFramePr>
          <p:nvPr>
            <p:ph idx="1"/>
            <p:extLst/>
          </p:nvPr>
        </p:nvGraphicFramePr>
        <p:xfrm>
          <a:off x="628650" y="1825624"/>
          <a:ext cx="7886700" cy="4351056"/>
        </p:xfrm>
        <a:graphic>
          <a:graphicData uri="http://schemas.openxmlformats.org/drawingml/2006/table">
            <a:tbl>
              <a:tblPr firstRow="1" bandRow="1">
                <a:tableStyleId>{22838BEF-8BB2-4498-84A7-C5851F593DF1}</a:tableStyleId>
              </a:tblPr>
              <a:tblGrid>
                <a:gridCol w="2114550">
                  <a:extLst>
                    <a:ext uri="{9D8B030D-6E8A-4147-A177-3AD203B41FA5}">
                      <a16:colId xmlns:a16="http://schemas.microsoft.com/office/drawing/2014/main" val="20000"/>
                    </a:ext>
                  </a:extLst>
                </a:gridCol>
                <a:gridCol w="2573079">
                  <a:extLst>
                    <a:ext uri="{9D8B030D-6E8A-4147-A177-3AD203B41FA5}">
                      <a16:colId xmlns:a16="http://schemas.microsoft.com/office/drawing/2014/main" val="20001"/>
                    </a:ext>
                  </a:extLst>
                </a:gridCol>
                <a:gridCol w="3199071">
                  <a:extLst>
                    <a:ext uri="{9D8B030D-6E8A-4147-A177-3AD203B41FA5}">
                      <a16:colId xmlns:a16="http://schemas.microsoft.com/office/drawing/2014/main" val="20002"/>
                    </a:ext>
                  </a:extLst>
                </a:gridCol>
              </a:tblGrid>
              <a:tr h="1450352">
                <a:tc>
                  <a:txBody>
                    <a:bodyPr/>
                    <a:lstStyle/>
                    <a:p>
                      <a:r>
                        <a:rPr lang="en-GB" sz="2800" b="1" dirty="0">
                          <a:solidFill>
                            <a:srgbClr val="002060"/>
                          </a:solidFill>
                          <a:latin typeface="Comic Sans MS" panose="030F0702030302020204" pitchFamily="66" charset="0"/>
                        </a:rPr>
                        <a:t>Question Paper 1</a:t>
                      </a:r>
                      <a:br>
                        <a:rPr lang="en-GB" sz="2800" b="1" dirty="0">
                          <a:solidFill>
                            <a:srgbClr val="002060"/>
                          </a:solidFill>
                          <a:latin typeface="Comic Sans MS" panose="030F0702030302020204" pitchFamily="66" charset="0"/>
                        </a:rPr>
                      </a:br>
                      <a:r>
                        <a:rPr lang="en-GB" sz="2800" b="1" dirty="0">
                          <a:solidFill>
                            <a:srgbClr val="002060"/>
                          </a:solidFill>
                          <a:latin typeface="Comic Sans MS" panose="030F0702030302020204" pitchFamily="66" charset="0"/>
                        </a:rPr>
                        <a:t>(essays)</a:t>
                      </a:r>
                    </a:p>
                  </a:txBody>
                  <a:tcPr/>
                </a:tc>
                <a:tc>
                  <a:txBody>
                    <a:bodyPr/>
                    <a:lstStyle/>
                    <a:p>
                      <a:r>
                        <a:rPr lang="en-GB" sz="2800" b="0" dirty="0">
                          <a:solidFill>
                            <a:srgbClr val="002060"/>
                          </a:solidFill>
                          <a:latin typeface="Comic Sans MS" panose="030F0702030302020204" pitchFamily="66" charset="0"/>
                        </a:rPr>
                        <a:t>52 Marks</a:t>
                      </a:r>
                    </a:p>
                  </a:txBody>
                  <a:tcPr/>
                </a:tc>
                <a:tc>
                  <a:txBody>
                    <a:bodyPr/>
                    <a:lstStyle/>
                    <a:p>
                      <a:pPr algn="ctr"/>
                      <a:r>
                        <a:rPr lang="en-GB" sz="3200" b="0" dirty="0">
                          <a:solidFill>
                            <a:srgbClr val="002060"/>
                          </a:solidFill>
                          <a:latin typeface="Comic Sans MS" panose="030F0702030302020204" pitchFamily="66" charset="0"/>
                        </a:rPr>
                        <a:t>1 hr 45</a:t>
                      </a:r>
                      <a:br>
                        <a:rPr lang="en-GB" sz="3200" b="0" dirty="0">
                          <a:solidFill>
                            <a:srgbClr val="002060"/>
                          </a:solidFill>
                          <a:latin typeface="Comic Sans MS" panose="030F0702030302020204" pitchFamily="66" charset="0"/>
                        </a:rPr>
                      </a:br>
                      <a:r>
                        <a:rPr lang="en-GB" sz="3200" b="0" dirty="0">
                          <a:solidFill>
                            <a:srgbClr val="002060"/>
                          </a:solidFill>
                          <a:latin typeface="Comic Sans MS" panose="030F0702030302020204" pitchFamily="66" charset="0"/>
                        </a:rPr>
                        <a:t>(SQA exam)</a:t>
                      </a:r>
                    </a:p>
                  </a:txBody>
                  <a:tcPr marL="68580" marR="68580" marT="34290" marB="34290"/>
                </a:tc>
                <a:extLst>
                  <a:ext uri="{0D108BD9-81ED-4DB2-BD59-A6C34878D82A}">
                    <a16:rowId xmlns:a16="http://schemas.microsoft.com/office/drawing/2014/main" val="10000"/>
                  </a:ext>
                </a:extLst>
              </a:tr>
              <a:tr h="1450352">
                <a:tc>
                  <a:txBody>
                    <a:bodyPr/>
                    <a:lstStyle/>
                    <a:p>
                      <a:r>
                        <a:rPr lang="en-GB" sz="2800" b="1" dirty="0">
                          <a:solidFill>
                            <a:srgbClr val="002060"/>
                          </a:solidFill>
                          <a:latin typeface="Comic Sans MS" panose="030F0702030302020204" pitchFamily="66" charset="0"/>
                        </a:rPr>
                        <a:t>Question Paper 2</a:t>
                      </a:r>
                      <a:br>
                        <a:rPr lang="en-GB" sz="2800" b="1" dirty="0">
                          <a:solidFill>
                            <a:srgbClr val="002060"/>
                          </a:solidFill>
                          <a:latin typeface="Comic Sans MS" panose="030F0702030302020204" pitchFamily="66" charset="0"/>
                        </a:rPr>
                      </a:br>
                      <a:r>
                        <a:rPr lang="en-GB" sz="2800" b="1" dirty="0">
                          <a:solidFill>
                            <a:srgbClr val="002060"/>
                          </a:solidFill>
                          <a:latin typeface="Comic Sans MS" panose="030F0702030302020204" pitchFamily="66" charset="0"/>
                        </a:rPr>
                        <a:t>(skills)</a:t>
                      </a:r>
                    </a:p>
                  </a:txBody>
                  <a:tcPr/>
                </a:tc>
                <a:tc>
                  <a:txBody>
                    <a:bodyPr/>
                    <a:lstStyle/>
                    <a:p>
                      <a:r>
                        <a:rPr lang="en-GB" sz="2800" b="0" dirty="0">
                          <a:solidFill>
                            <a:srgbClr val="002060"/>
                          </a:solidFill>
                          <a:latin typeface="Comic Sans MS" panose="030F0702030302020204" pitchFamily="66" charset="0"/>
                        </a:rPr>
                        <a:t>28 Marks</a:t>
                      </a:r>
                    </a:p>
                  </a:txBody>
                  <a:tcPr/>
                </a:tc>
                <a:tc>
                  <a:txBody>
                    <a:bodyPr/>
                    <a:lstStyle/>
                    <a:p>
                      <a:pPr algn="ctr"/>
                      <a:r>
                        <a:rPr lang="en-GB" sz="3200" b="0" dirty="0">
                          <a:solidFill>
                            <a:srgbClr val="002060"/>
                          </a:solidFill>
                          <a:latin typeface="Comic Sans MS" panose="030F0702030302020204" pitchFamily="66" charset="0"/>
                        </a:rPr>
                        <a:t>1 hr 15</a:t>
                      </a:r>
                      <a:br>
                        <a:rPr lang="en-GB" sz="3200" b="0" dirty="0">
                          <a:solidFill>
                            <a:srgbClr val="002060"/>
                          </a:solidFill>
                          <a:latin typeface="Comic Sans MS" panose="030F0702030302020204" pitchFamily="66" charset="0"/>
                        </a:rPr>
                      </a:br>
                      <a:r>
                        <a:rPr lang="en-GB" sz="3200" b="0" dirty="0">
                          <a:solidFill>
                            <a:srgbClr val="002060"/>
                          </a:solidFill>
                          <a:latin typeface="Comic Sans MS" panose="030F0702030302020204" pitchFamily="66" charset="0"/>
                        </a:rPr>
                        <a:t>(SQA exam)</a:t>
                      </a:r>
                    </a:p>
                  </a:txBody>
                  <a:tcPr marL="68580" marR="68580" marT="34290" marB="34290"/>
                </a:tc>
                <a:extLst>
                  <a:ext uri="{0D108BD9-81ED-4DB2-BD59-A6C34878D82A}">
                    <a16:rowId xmlns:a16="http://schemas.microsoft.com/office/drawing/2014/main" val="10001"/>
                  </a:ext>
                </a:extLst>
              </a:tr>
              <a:tr h="1450352">
                <a:tc>
                  <a:txBody>
                    <a:bodyPr/>
                    <a:lstStyle/>
                    <a:p>
                      <a:r>
                        <a:rPr lang="en-GB" sz="2800" b="1" strike="noStrike" baseline="0" dirty="0">
                          <a:solidFill>
                            <a:srgbClr val="002060"/>
                          </a:solidFill>
                          <a:latin typeface="Comic Sans MS" panose="030F0702030302020204" pitchFamily="66" charset="0"/>
                        </a:rPr>
                        <a:t>Assignment</a:t>
                      </a:r>
                    </a:p>
                  </a:txBody>
                  <a:tcPr/>
                </a:tc>
                <a:tc>
                  <a:txBody>
                    <a:bodyPr/>
                    <a:lstStyle/>
                    <a:p>
                      <a:r>
                        <a:rPr lang="en-GB" sz="2800" b="0" strike="noStrike" baseline="0" dirty="0">
                          <a:solidFill>
                            <a:srgbClr val="002060"/>
                          </a:solidFill>
                          <a:latin typeface="Comic Sans MS" panose="030F0702030302020204" pitchFamily="66" charset="0"/>
                        </a:rPr>
                        <a:t>30 Marks</a:t>
                      </a:r>
                    </a:p>
                  </a:txBody>
                  <a:tcPr/>
                </a:tc>
                <a:tc>
                  <a:txBody>
                    <a:bodyPr/>
                    <a:lstStyle/>
                    <a:p>
                      <a:pPr algn="ctr"/>
                      <a:r>
                        <a:rPr lang="en-GB" sz="3200" b="0" strike="noStrike" baseline="0" dirty="0">
                          <a:solidFill>
                            <a:srgbClr val="002060"/>
                          </a:solidFill>
                          <a:latin typeface="Comic Sans MS" panose="030F0702030302020204" pitchFamily="66" charset="0"/>
                        </a:rPr>
                        <a:t>1hr 30</a:t>
                      </a:r>
                    </a:p>
                    <a:p>
                      <a:pPr algn="ctr"/>
                      <a:r>
                        <a:rPr lang="en-GB" sz="3200" b="0" strike="noStrike" baseline="0" dirty="0">
                          <a:solidFill>
                            <a:srgbClr val="002060"/>
                          </a:solidFill>
                          <a:latin typeface="Comic Sans MS" panose="030F0702030302020204" pitchFamily="66" charset="0"/>
                        </a:rPr>
                        <a:t>(done in class)</a:t>
                      </a:r>
                    </a:p>
                  </a:txBody>
                  <a:tcPr marL="68580" marR="68580" marT="34290" marB="34290"/>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1782F-7C07-4122-B92C-194FB11DFE02}"/>
              </a:ext>
            </a:extLst>
          </p:cNvPr>
          <p:cNvSpPr>
            <a:spLocks noGrp="1"/>
          </p:cNvSpPr>
          <p:nvPr>
            <p:ph type="title"/>
          </p:nvPr>
        </p:nvSpPr>
        <p:spPr>
          <a:solidFill>
            <a:schemeClr val="accent2">
              <a:lumMod val="40000"/>
              <a:lumOff val="60000"/>
            </a:schemeClr>
          </a:solidFill>
        </p:spPr>
        <p:txBody>
          <a:bodyPr>
            <a:normAutofit/>
          </a:bodyPr>
          <a:lstStyle/>
          <a:p>
            <a:pPr algn="ctr"/>
            <a:r>
              <a:rPr lang="en-GB" sz="4000" b="1" dirty="0">
                <a:solidFill>
                  <a:srgbClr val="002060"/>
                </a:solidFill>
                <a:effectLst>
                  <a:outerShdw blurRad="38100" dist="38100" dir="2700000" algn="tl">
                    <a:srgbClr val="000000">
                      <a:alpha val="43137"/>
                    </a:srgbClr>
                  </a:outerShdw>
                </a:effectLst>
                <a:latin typeface="Comic Sans MS" panose="030F0702030302020204" pitchFamily="66" charset="0"/>
              </a:rPr>
              <a:t>The Question Papers</a:t>
            </a:r>
          </a:p>
        </p:txBody>
      </p:sp>
      <p:sp>
        <p:nvSpPr>
          <p:cNvPr id="4" name="Content Placeholder 3">
            <a:extLst>
              <a:ext uri="{FF2B5EF4-FFF2-40B4-BE49-F238E27FC236}">
                <a16:creationId xmlns:a16="http://schemas.microsoft.com/office/drawing/2014/main" id="{F331B354-5CF8-4C47-A182-F69083ECF877}"/>
              </a:ext>
            </a:extLst>
          </p:cNvPr>
          <p:cNvSpPr>
            <a:spLocks noGrp="1"/>
          </p:cNvSpPr>
          <p:nvPr>
            <p:ph idx="1"/>
          </p:nvPr>
        </p:nvSpPr>
        <p:spPr>
          <a:solidFill>
            <a:schemeClr val="accent5">
              <a:lumMod val="40000"/>
              <a:lumOff val="60000"/>
            </a:schemeClr>
          </a:solidFill>
        </p:spPr>
        <p:txBody>
          <a:bodyPr/>
          <a:lstStyle/>
          <a:p>
            <a:pPr marL="0" indent="0">
              <a:buNone/>
            </a:pPr>
            <a:r>
              <a:rPr lang="en-GB" sz="2800" b="1" dirty="0">
                <a:solidFill>
                  <a:srgbClr val="002060"/>
                </a:solidFill>
                <a:effectLst>
                  <a:outerShdw blurRad="38100" dist="38100" dir="2700000" algn="tl">
                    <a:srgbClr val="000000">
                      <a:alpha val="43137"/>
                    </a:srgbClr>
                  </a:outerShdw>
                </a:effectLst>
                <a:latin typeface="Comic Sans MS" panose="030F0702030302020204" pitchFamily="66" charset="0"/>
              </a:rPr>
              <a:t>Paper 1:</a:t>
            </a:r>
          </a:p>
          <a:p>
            <a:r>
              <a:rPr lang="en-GB" dirty="0">
                <a:solidFill>
                  <a:srgbClr val="002060"/>
                </a:solidFill>
                <a:effectLst>
                  <a:outerShdw blurRad="38100" dist="38100" dir="2700000" algn="tl">
                    <a:srgbClr val="000000">
                      <a:alpha val="43137"/>
                    </a:srgbClr>
                  </a:outerShdw>
                </a:effectLst>
                <a:latin typeface="Comic Sans MS" panose="030F0702030302020204" pitchFamily="66" charset="0"/>
              </a:rPr>
              <a:t>Two </a:t>
            </a:r>
            <a:r>
              <a:rPr lang="en-GB" sz="2800" dirty="0">
                <a:solidFill>
                  <a:srgbClr val="002060"/>
                </a:solidFill>
                <a:effectLst>
                  <a:outerShdw blurRad="38100" dist="38100" dir="2700000" algn="tl">
                    <a:srgbClr val="000000">
                      <a:alpha val="43137"/>
                    </a:srgbClr>
                  </a:outerShdw>
                </a:effectLst>
                <a:latin typeface="Comic Sans MS" panose="030F0702030302020204" pitchFamily="66" charset="0"/>
              </a:rPr>
              <a:t>20 mark essay</a:t>
            </a:r>
          </a:p>
          <a:p>
            <a:r>
              <a:rPr lang="en-GB" sz="2800" dirty="0">
                <a:solidFill>
                  <a:srgbClr val="002060"/>
                </a:solidFill>
                <a:effectLst>
                  <a:outerShdw blurRad="38100" dist="38100" dir="2700000" algn="tl">
                    <a:srgbClr val="000000">
                      <a:alpha val="43137"/>
                    </a:srgbClr>
                  </a:outerShdw>
                </a:effectLst>
                <a:latin typeface="Comic Sans MS" panose="030F0702030302020204" pitchFamily="66" charset="0"/>
              </a:rPr>
              <a:t>One 12 mark essay (Political Parties Unit)</a:t>
            </a:r>
          </a:p>
          <a:p>
            <a:endParaRPr lang="en-GB" sz="2800" dirty="0">
              <a:solidFill>
                <a:srgbClr val="002060"/>
              </a:solidFill>
              <a:effectLst>
                <a:outerShdw blurRad="38100" dist="38100" dir="2700000" algn="tl">
                  <a:srgbClr val="000000">
                    <a:alpha val="43137"/>
                  </a:srgbClr>
                </a:outerShdw>
              </a:effectLst>
              <a:latin typeface="Comic Sans MS" panose="030F0702030302020204" pitchFamily="66" charset="0"/>
            </a:endParaRPr>
          </a:p>
          <a:p>
            <a:pPr marL="0" indent="0">
              <a:buNone/>
            </a:pPr>
            <a:r>
              <a:rPr lang="en-GB" sz="2800" b="1" dirty="0">
                <a:solidFill>
                  <a:srgbClr val="002060"/>
                </a:solidFill>
                <a:effectLst>
                  <a:outerShdw blurRad="38100" dist="38100" dir="2700000" algn="tl">
                    <a:srgbClr val="000000">
                      <a:alpha val="43137"/>
                    </a:srgbClr>
                  </a:outerShdw>
                </a:effectLst>
                <a:latin typeface="Comic Sans MS" panose="030F0702030302020204" pitchFamily="66" charset="0"/>
              </a:rPr>
              <a:t>Paper 2:</a:t>
            </a:r>
          </a:p>
          <a:p>
            <a:r>
              <a:rPr lang="en-GB" dirty="0">
                <a:solidFill>
                  <a:srgbClr val="002060"/>
                </a:solidFill>
                <a:effectLst>
                  <a:outerShdw blurRad="38100" dist="38100" dir="2700000" algn="tl">
                    <a:srgbClr val="000000">
                      <a:alpha val="43137"/>
                    </a:srgbClr>
                  </a:outerShdw>
                </a:effectLst>
                <a:latin typeface="Comic Sans MS" panose="030F0702030302020204" pitchFamily="66" charset="0"/>
              </a:rPr>
              <a:t>One 8 </a:t>
            </a:r>
            <a:r>
              <a:rPr lang="en-GB" sz="2800" dirty="0">
                <a:solidFill>
                  <a:srgbClr val="002060"/>
                </a:solidFill>
                <a:effectLst>
                  <a:outerShdw blurRad="38100" dist="38100" dir="2700000" algn="tl">
                    <a:srgbClr val="000000">
                      <a:alpha val="43137"/>
                    </a:srgbClr>
                  </a:outerShdw>
                </a:effectLst>
                <a:latin typeface="Comic Sans MS" panose="030F0702030302020204" pitchFamily="66" charset="0"/>
              </a:rPr>
              <a:t>mark question </a:t>
            </a:r>
            <a:r>
              <a:rPr lang="en-GB" sz="2800" dirty="0">
                <a:solidFill>
                  <a:srgbClr val="002060"/>
                </a:solidFill>
                <a:latin typeface="Comic Sans MS" panose="030F0702030302020204" pitchFamily="66" charset="0"/>
              </a:rPr>
              <a:t>comparing &amp; contrasting 2 sources</a:t>
            </a:r>
          </a:p>
          <a:p>
            <a:r>
              <a:rPr lang="en-GB" sz="2800" dirty="0">
                <a:solidFill>
                  <a:srgbClr val="002060"/>
                </a:solidFill>
                <a:effectLst>
                  <a:outerShdw blurRad="38100" dist="38100" dir="2700000" algn="tl">
                    <a:srgbClr val="000000">
                      <a:alpha val="43137"/>
                    </a:srgbClr>
                  </a:outerShdw>
                </a:effectLst>
                <a:latin typeface="Comic Sans MS" panose="030F0702030302020204" pitchFamily="66" charset="0"/>
              </a:rPr>
              <a:t>One 20 mark question </a:t>
            </a:r>
            <a:r>
              <a:rPr lang="en-GB" sz="2800" dirty="0">
                <a:solidFill>
                  <a:srgbClr val="002060"/>
                </a:solidFill>
                <a:latin typeface="Comic Sans MS" panose="030F0702030302020204" pitchFamily="66" charset="0"/>
              </a:rPr>
              <a:t>interpreting, synthesising &amp; evaluating up to 7 sources</a:t>
            </a:r>
          </a:p>
          <a:p>
            <a:endParaRPr lang="en-GB" dirty="0"/>
          </a:p>
        </p:txBody>
      </p:sp>
    </p:spTree>
    <p:extLst>
      <p:ext uri="{BB962C8B-B14F-4D97-AF65-F5344CB8AC3E}">
        <p14:creationId xmlns:p14="http://schemas.microsoft.com/office/powerpoint/2010/main" val="2434042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1782F-7C07-4122-B92C-194FB11DFE02}"/>
              </a:ext>
            </a:extLst>
          </p:cNvPr>
          <p:cNvSpPr>
            <a:spLocks noGrp="1"/>
          </p:cNvSpPr>
          <p:nvPr>
            <p:ph type="title"/>
          </p:nvPr>
        </p:nvSpPr>
        <p:spPr>
          <a:solidFill>
            <a:schemeClr val="accent2">
              <a:lumMod val="40000"/>
              <a:lumOff val="60000"/>
            </a:schemeClr>
          </a:solidFill>
        </p:spPr>
        <p:txBody>
          <a:bodyPr>
            <a:normAutofit/>
          </a:bodyPr>
          <a:lstStyle/>
          <a:p>
            <a:pPr algn="ctr"/>
            <a:r>
              <a:rPr lang="en-GB" sz="4000" b="1" dirty="0">
                <a:solidFill>
                  <a:srgbClr val="002060"/>
                </a:solidFill>
                <a:effectLst>
                  <a:outerShdw blurRad="38100" dist="38100" dir="2700000" algn="tl">
                    <a:srgbClr val="000000">
                      <a:alpha val="43137"/>
                    </a:srgbClr>
                  </a:outerShdw>
                </a:effectLst>
                <a:latin typeface="Comic Sans MS" pitchFamily="66" charset="0"/>
              </a:rPr>
              <a:t>Is Higher Politics Different? </a:t>
            </a:r>
          </a:p>
        </p:txBody>
      </p:sp>
      <p:sp>
        <p:nvSpPr>
          <p:cNvPr id="4" name="Content Placeholder 3">
            <a:extLst>
              <a:ext uri="{FF2B5EF4-FFF2-40B4-BE49-F238E27FC236}">
                <a16:creationId xmlns:a16="http://schemas.microsoft.com/office/drawing/2014/main" id="{F331B354-5CF8-4C47-A182-F69083ECF877}"/>
              </a:ext>
            </a:extLst>
          </p:cNvPr>
          <p:cNvSpPr>
            <a:spLocks noGrp="1"/>
          </p:cNvSpPr>
          <p:nvPr>
            <p:ph idx="1"/>
          </p:nvPr>
        </p:nvSpPr>
        <p:spPr>
          <a:solidFill>
            <a:schemeClr val="accent5">
              <a:lumMod val="40000"/>
              <a:lumOff val="60000"/>
            </a:schemeClr>
          </a:solidFill>
        </p:spPr>
        <p:txBody>
          <a:bodyPr>
            <a:normAutofit/>
          </a:bodyPr>
          <a:lstStyle/>
          <a:p>
            <a:pPr marL="0" indent="0">
              <a:buNone/>
            </a:pPr>
            <a:r>
              <a:rPr lang="en-GB" sz="2000" dirty="0">
                <a:solidFill>
                  <a:srgbClr val="002060"/>
                </a:solidFill>
                <a:latin typeface="Comic Sans MS" pitchFamily="66" charset="0"/>
              </a:rPr>
              <a:t>There are some similarities to Higher Modern Studies:</a:t>
            </a:r>
          </a:p>
          <a:p>
            <a:pPr>
              <a:buFont typeface="Wingdings" panose="05000000000000000000" pitchFamily="2" charset="2"/>
              <a:buChar char="ü"/>
            </a:pPr>
            <a:r>
              <a:rPr lang="en-GB" sz="2000" dirty="0">
                <a:solidFill>
                  <a:srgbClr val="002060"/>
                </a:solidFill>
                <a:latin typeface="Comic Sans MS" pitchFamily="66" charset="0"/>
              </a:rPr>
              <a:t>Some crossover topics - US political systems and voting behaviour, political parties etc. </a:t>
            </a:r>
          </a:p>
          <a:p>
            <a:pPr>
              <a:buFont typeface="Wingdings" panose="05000000000000000000" pitchFamily="2" charset="2"/>
              <a:buChar char="ü"/>
            </a:pPr>
            <a:r>
              <a:rPr lang="en-GB" sz="2000" dirty="0">
                <a:solidFill>
                  <a:srgbClr val="002060"/>
                </a:solidFill>
                <a:latin typeface="Comic Sans MS" pitchFamily="66" charset="0"/>
              </a:rPr>
              <a:t>Independent research and reading required. </a:t>
            </a:r>
          </a:p>
          <a:p>
            <a:pPr>
              <a:buFont typeface="Wingdings" panose="05000000000000000000" pitchFamily="2" charset="2"/>
              <a:buChar char="ü"/>
            </a:pPr>
            <a:r>
              <a:rPr lang="en-GB" sz="2000" dirty="0">
                <a:solidFill>
                  <a:srgbClr val="002060"/>
                </a:solidFill>
                <a:latin typeface="Comic Sans MS" pitchFamily="66" charset="0"/>
              </a:rPr>
              <a:t>Knowledge Questions are 20/12 mark essays.</a:t>
            </a:r>
          </a:p>
          <a:p>
            <a:pPr marL="0" indent="0">
              <a:buNone/>
            </a:pPr>
            <a:endParaRPr lang="en-GB" sz="2000" dirty="0">
              <a:solidFill>
                <a:srgbClr val="002060"/>
              </a:solidFill>
              <a:latin typeface="Comic Sans MS" pitchFamily="66" charset="0"/>
            </a:endParaRPr>
          </a:p>
          <a:p>
            <a:pPr marL="0" indent="0">
              <a:buNone/>
            </a:pPr>
            <a:r>
              <a:rPr lang="en-GB" sz="2000" dirty="0">
                <a:solidFill>
                  <a:srgbClr val="002060"/>
                </a:solidFill>
                <a:latin typeface="Comic Sans MS" pitchFamily="66" charset="0"/>
              </a:rPr>
              <a:t>But there are some differences too:</a:t>
            </a:r>
          </a:p>
          <a:p>
            <a:pPr>
              <a:buFont typeface="Wingdings" panose="05000000000000000000" pitchFamily="2" charset="2"/>
              <a:buChar char="ü"/>
            </a:pPr>
            <a:r>
              <a:rPr lang="en-GB" sz="2000" dirty="0">
                <a:solidFill>
                  <a:srgbClr val="002060"/>
                </a:solidFill>
                <a:latin typeface="Comic Sans MS" pitchFamily="66" charset="0"/>
              </a:rPr>
              <a:t>No time period constraints (can use older case studies)</a:t>
            </a:r>
          </a:p>
          <a:p>
            <a:pPr>
              <a:buFont typeface="Wingdings" panose="05000000000000000000" pitchFamily="2" charset="2"/>
              <a:buChar char="ü"/>
            </a:pPr>
            <a:r>
              <a:rPr lang="en-GB" sz="2000" dirty="0">
                <a:solidFill>
                  <a:srgbClr val="002060"/>
                </a:solidFill>
                <a:latin typeface="Comic Sans MS" pitchFamily="66" charset="0"/>
              </a:rPr>
              <a:t>Focus on the “why” rather than just the “how” of politics.</a:t>
            </a:r>
          </a:p>
          <a:p>
            <a:pPr>
              <a:buFont typeface="Wingdings" panose="05000000000000000000" pitchFamily="2" charset="2"/>
              <a:buChar char="ü"/>
            </a:pPr>
            <a:r>
              <a:rPr lang="en-GB" sz="2000" dirty="0">
                <a:solidFill>
                  <a:srgbClr val="002060"/>
                </a:solidFill>
                <a:latin typeface="Comic Sans MS" pitchFamily="66" charset="0"/>
              </a:rPr>
              <a:t>Different skills questions.</a:t>
            </a:r>
          </a:p>
        </p:txBody>
      </p:sp>
    </p:spTree>
    <p:extLst>
      <p:ext uri="{BB962C8B-B14F-4D97-AF65-F5344CB8AC3E}">
        <p14:creationId xmlns:p14="http://schemas.microsoft.com/office/powerpoint/2010/main" val="1896775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1782F-7C07-4122-B92C-194FB11DFE02}"/>
              </a:ext>
            </a:extLst>
          </p:cNvPr>
          <p:cNvSpPr>
            <a:spLocks noGrp="1"/>
          </p:cNvSpPr>
          <p:nvPr>
            <p:ph type="title"/>
          </p:nvPr>
        </p:nvSpPr>
        <p:spPr>
          <a:solidFill>
            <a:schemeClr val="accent2">
              <a:lumMod val="40000"/>
              <a:lumOff val="60000"/>
            </a:schemeClr>
          </a:solidFill>
        </p:spPr>
        <p:txBody>
          <a:bodyPr>
            <a:normAutofit/>
          </a:bodyPr>
          <a:lstStyle/>
          <a:p>
            <a:pPr algn="ctr"/>
            <a:r>
              <a:rPr lang="en-GB" sz="4000" b="1" dirty="0">
                <a:solidFill>
                  <a:srgbClr val="002060"/>
                </a:solidFill>
                <a:effectLst>
                  <a:outerShdw blurRad="38100" dist="38100" dir="2700000" algn="tl">
                    <a:srgbClr val="000000">
                      <a:alpha val="43137"/>
                    </a:srgbClr>
                  </a:outerShdw>
                </a:effectLst>
                <a:latin typeface="Comic Sans MS" pitchFamily="66" charset="0"/>
              </a:rPr>
              <a:t>Homework and Key Dates</a:t>
            </a:r>
          </a:p>
        </p:txBody>
      </p:sp>
      <p:sp>
        <p:nvSpPr>
          <p:cNvPr id="4" name="Content Placeholder 3">
            <a:extLst>
              <a:ext uri="{FF2B5EF4-FFF2-40B4-BE49-F238E27FC236}">
                <a16:creationId xmlns:a16="http://schemas.microsoft.com/office/drawing/2014/main" id="{F331B354-5CF8-4C47-A182-F69083ECF877}"/>
              </a:ext>
            </a:extLst>
          </p:cNvPr>
          <p:cNvSpPr>
            <a:spLocks noGrp="1"/>
          </p:cNvSpPr>
          <p:nvPr>
            <p:ph idx="1"/>
          </p:nvPr>
        </p:nvSpPr>
        <p:spPr>
          <a:solidFill>
            <a:schemeClr val="accent5">
              <a:lumMod val="40000"/>
              <a:lumOff val="60000"/>
            </a:schemeClr>
          </a:solidFill>
        </p:spPr>
        <p:txBody>
          <a:bodyPr>
            <a:normAutofit fontScale="92500"/>
          </a:bodyPr>
          <a:lstStyle/>
          <a:p>
            <a:pPr marL="45720" indent="0">
              <a:spcBef>
                <a:spcPct val="0"/>
              </a:spcBef>
              <a:buNone/>
              <a:defRPr/>
            </a:pPr>
            <a:r>
              <a:rPr lang="en-GB" sz="2400" b="1" dirty="0">
                <a:solidFill>
                  <a:srgbClr val="002060"/>
                </a:solidFill>
                <a:latin typeface="Comic Sans MS" pitchFamily="66" charset="0"/>
              </a:rPr>
              <a:t>Homework</a:t>
            </a:r>
            <a:r>
              <a:rPr lang="en-GB" sz="2400" dirty="0">
                <a:solidFill>
                  <a:srgbClr val="002060"/>
                </a:solidFill>
                <a:latin typeface="Comic Sans MS" pitchFamily="66" charset="0"/>
              </a:rPr>
              <a:t>: mainly in the form of essays/source questions; preparing for timed essays/ Unit Assessments in class; past paper questions. Also, missed work due to absence. Extra reading is provided for each unit.</a:t>
            </a:r>
          </a:p>
          <a:p>
            <a:pPr marL="45720" indent="0">
              <a:spcBef>
                <a:spcPct val="0"/>
              </a:spcBef>
              <a:buNone/>
              <a:defRPr/>
            </a:pPr>
            <a:endParaRPr lang="en-GB" sz="2400" dirty="0">
              <a:solidFill>
                <a:srgbClr val="002060"/>
              </a:solidFill>
              <a:latin typeface="Comic Sans MS" pitchFamily="66" charset="0"/>
            </a:endParaRPr>
          </a:p>
          <a:p>
            <a:pPr marL="45720" indent="0">
              <a:spcBef>
                <a:spcPct val="0"/>
              </a:spcBef>
              <a:buNone/>
              <a:defRPr/>
            </a:pPr>
            <a:r>
              <a:rPr lang="en-GB" sz="2400" b="1" dirty="0">
                <a:solidFill>
                  <a:srgbClr val="002060"/>
                </a:solidFill>
                <a:latin typeface="Comic Sans MS" pitchFamily="66" charset="0"/>
              </a:rPr>
              <a:t>Assignment:</a:t>
            </a:r>
          </a:p>
          <a:p>
            <a:pPr marL="45720" indent="0">
              <a:spcBef>
                <a:spcPct val="0"/>
              </a:spcBef>
              <a:buNone/>
              <a:defRPr/>
            </a:pPr>
            <a:r>
              <a:rPr lang="en-GB" sz="2400" dirty="0">
                <a:solidFill>
                  <a:srgbClr val="002060"/>
                </a:solidFill>
                <a:latin typeface="Comic Sans MS" pitchFamily="66" charset="0"/>
              </a:rPr>
              <a:t>November - two weeks of prep followed by a write up on the topic of your choice.</a:t>
            </a:r>
          </a:p>
          <a:p>
            <a:pPr marL="45720" indent="0">
              <a:spcBef>
                <a:spcPct val="0"/>
              </a:spcBef>
              <a:buNone/>
              <a:defRPr/>
            </a:pPr>
            <a:endParaRPr lang="en-GB" sz="2400" b="1" dirty="0">
              <a:solidFill>
                <a:srgbClr val="002060"/>
              </a:solidFill>
              <a:latin typeface="Comic Sans MS" pitchFamily="66" charset="0"/>
            </a:endParaRPr>
          </a:p>
          <a:p>
            <a:pPr marL="45720" indent="0">
              <a:spcBef>
                <a:spcPct val="0"/>
              </a:spcBef>
              <a:buNone/>
              <a:defRPr/>
            </a:pPr>
            <a:r>
              <a:rPr lang="en-GB" sz="2400" b="1" dirty="0">
                <a:solidFill>
                  <a:srgbClr val="002060"/>
                </a:solidFill>
                <a:latin typeface="Comic Sans MS" pitchFamily="66" charset="0"/>
              </a:rPr>
              <a:t>Prelim(s)</a:t>
            </a:r>
            <a:r>
              <a:rPr lang="en-GB" sz="2400" dirty="0">
                <a:solidFill>
                  <a:srgbClr val="002060"/>
                </a:solidFill>
                <a:latin typeface="Comic Sans MS" pitchFamily="66" charset="0"/>
              </a:rPr>
              <a:t>: </a:t>
            </a:r>
          </a:p>
          <a:p>
            <a:pPr marL="0" indent="0">
              <a:spcBef>
                <a:spcPct val="0"/>
              </a:spcBef>
              <a:buNone/>
              <a:defRPr/>
            </a:pPr>
            <a:r>
              <a:rPr lang="en-GB" sz="2400" dirty="0">
                <a:solidFill>
                  <a:srgbClr val="002060"/>
                </a:solidFill>
                <a:latin typeface="Comic Sans MS" pitchFamily="66" charset="0"/>
              </a:rPr>
              <a:t>January - Political Theory and Political Systems</a:t>
            </a:r>
          </a:p>
          <a:p>
            <a:pPr marL="0" indent="0">
              <a:spcBef>
                <a:spcPct val="0"/>
              </a:spcBef>
              <a:buNone/>
              <a:defRPr/>
            </a:pPr>
            <a:r>
              <a:rPr lang="en-GB" sz="2400" dirty="0">
                <a:solidFill>
                  <a:srgbClr val="002060"/>
                </a:solidFill>
                <a:latin typeface="Comic Sans MS" pitchFamily="66" charset="0"/>
              </a:rPr>
              <a:t>March - Political Parties</a:t>
            </a:r>
          </a:p>
          <a:p>
            <a:pPr marL="0" indent="0">
              <a:spcBef>
                <a:spcPct val="0"/>
              </a:spcBef>
              <a:buNone/>
              <a:defRPr/>
            </a:pPr>
            <a:endParaRPr lang="en-GB" sz="2400" dirty="0">
              <a:solidFill>
                <a:srgbClr val="002060"/>
              </a:solidFill>
              <a:latin typeface="Comic Sans MS" pitchFamily="66" charset="0"/>
            </a:endParaRPr>
          </a:p>
          <a:p>
            <a:pPr marL="45720" indent="0">
              <a:spcBef>
                <a:spcPct val="0"/>
              </a:spcBef>
              <a:buNone/>
              <a:defRPr/>
            </a:pPr>
            <a:r>
              <a:rPr lang="en-GB" sz="2400" b="1" dirty="0">
                <a:solidFill>
                  <a:srgbClr val="002060"/>
                </a:solidFill>
                <a:latin typeface="Comic Sans MS" pitchFamily="66" charset="0"/>
              </a:rPr>
              <a:t>Final Exam: </a:t>
            </a:r>
            <a:r>
              <a:rPr lang="en-GB" sz="2400" dirty="0">
                <a:solidFill>
                  <a:srgbClr val="002060"/>
                </a:solidFill>
                <a:latin typeface="Comic Sans MS" pitchFamily="66" charset="0"/>
              </a:rPr>
              <a:t>Date tbc</a:t>
            </a:r>
          </a:p>
        </p:txBody>
      </p:sp>
    </p:spTree>
    <p:extLst>
      <p:ext uri="{BB962C8B-B14F-4D97-AF65-F5344CB8AC3E}">
        <p14:creationId xmlns:p14="http://schemas.microsoft.com/office/powerpoint/2010/main" val="4141040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1782F-7C07-4122-B92C-194FB11DFE02}"/>
              </a:ext>
            </a:extLst>
          </p:cNvPr>
          <p:cNvSpPr>
            <a:spLocks noGrp="1"/>
          </p:cNvSpPr>
          <p:nvPr>
            <p:ph type="title"/>
          </p:nvPr>
        </p:nvSpPr>
        <p:spPr>
          <a:solidFill>
            <a:schemeClr val="accent2">
              <a:lumMod val="40000"/>
              <a:lumOff val="60000"/>
            </a:schemeClr>
          </a:solidFill>
        </p:spPr>
        <p:txBody>
          <a:bodyPr>
            <a:normAutofit/>
          </a:bodyPr>
          <a:lstStyle/>
          <a:p>
            <a:pPr algn="ctr"/>
            <a:r>
              <a:rPr lang="en-GB" sz="4000" b="1" dirty="0">
                <a:solidFill>
                  <a:srgbClr val="002060"/>
                </a:solidFill>
                <a:effectLst>
                  <a:outerShdw blurRad="38100" dist="38100" dir="2700000" algn="tl">
                    <a:srgbClr val="000000">
                      <a:alpha val="43137"/>
                    </a:srgbClr>
                  </a:outerShdw>
                </a:effectLst>
                <a:latin typeface="Comic Sans MS" pitchFamily="66" charset="0"/>
              </a:rPr>
              <a:t>Additional Support</a:t>
            </a:r>
          </a:p>
        </p:txBody>
      </p:sp>
      <p:sp>
        <p:nvSpPr>
          <p:cNvPr id="4" name="Content Placeholder 3">
            <a:extLst>
              <a:ext uri="{FF2B5EF4-FFF2-40B4-BE49-F238E27FC236}">
                <a16:creationId xmlns:a16="http://schemas.microsoft.com/office/drawing/2014/main" id="{F331B354-5CF8-4C47-A182-F69083ECF877}"/>
              </a:ext>
            </a:extLst>
          </p:cNvPr>
          <p:cNvSpPr>
            <a:spLocks noGrp="1"/>
          </p:cNvSpPr>
          <p:nvPr>
            <p:ph idx="1"/>
          </p:nvPr>
        </p:nvSpPr>
        <p:spPr>
          <a:solidFill>
            <a:schemeClr val="accent5">
              <a:lumMod val="40000"/>
              <a:lumOff val="60000"/>
            </a:schemeClr>
          </a:solidFill>
        </p:spPr>
        <p:txBody>
          <a:bodyPr>
            <a:normAutofit fontScale="92500" lnSpcReduction="10000"/>
          </a:bodyPr>
          <a:lstStyle/>
          <a:p>
            <a:pPr marL="45720" indent="0">
              <a:buNone/>
              <a:defRPr/>
            </a:pPr>
            <a:r>
              <a:rPr lang="en-GB" sz="2400" b="1" dirty="0">
                <a:solidFill>
                  <a:srgbClr val="002060"/>
                </a:solidFill>
                <a:latin typeface="Comic Sans MS" pitchFamily="66" charset="0"/>
              </a:rPr>
              <a:t>Staff</a:t>
            </a:r>
            <a:r>
              <a:rPr lang="en-GB" sz="2400" dirty="0">
                <a:solidFill>
                  <a:srgbClr val="002060"/>
                </a:solidFill>
                <a:latin typeface="Comic Sans MS" pitchFamily="66" charset="0"/>
              </a:rPr>
              <a:t>: Mr McMordie is always ready to help and can be contacted in person, via e-mail or via Teams. All course notes are accessible through One Note and supported study is available one afternoon per week.</a:t>
            </a:r>
          </a:p>
          <a:p>
            <a:pPr marL="45720" indent="0">
              <a:buNone/>
              <a:defRPr/>
            </a:pPr>
            <a:endParaRPr lang="en-GB" sz="2400" dirty="0">
              <a:solidFill>
                <a:srgbClr val="002060"/>
              </a:solidFill>
              <a:latin typeface="Comic Sans MS" pitchFamily="66" charset="0"/>
            </a:endParaRPr>
          </a:p>
          <a:p>
            <a:pPr marL="45720" indent="0">
              <a:buNone/>
              <a:defRPr/>
            </a:pPr>
            <a:r>
              <a:rPr lang="en-GB" sz="2400" b="1" dirty="0">
                <a:solidFill>
                  <a:srgbClr val="002060"/>
                </a:solidFill>
                <a:latin typeface="Comic Sans MS" pitchFamily="66" charset="0"/>
              </a:rPr>
              <a:t>SQA</a:t>
            </a:r>
            <a:r>
              <a:rPr lang="en-GB" sz="2400" dirty="0">
                <a:solidFill>
                  <a:srgbClr val="002060"/>
                </a:solidFill>
                <a:latin typeface="Comic Sans MS" pitchFamily="66" charset="0"/>
              </a:rPr>
              <a:t>: past papers/marking instructions available online at </a:t>
            </a:r>
            <a:r>
              <a:rPr lang="en-GB" sz="2400" dirty="0">
                <a:solidFill>
                  <a:srgbClr val="002060"/>
                </a:solidFill>
                <a:latin typeface="Comic Sans MS" pitchFamily="66" charset="0"/>
                <a:hlinkClick r:id="rId2"/>
              </a:rPr>
              <a:t>SQA Politics Homepage </a:t>
            </a:r>
            <a:r>
              <a:rPr lang="en-GB" sz="2400" dirty="0">
                <a:solidFill>
                  <a:srgbClr val="002060"/>
                </a:solidFill>
                <a:latin typeface="Comic Sans MS" pitchFamily="66" charset="0"/>
              </a:rPr>
              <a:t>and </a:t>
            </a:r>
            <a:r>
              <a:rPr lang="en-GB" sz="2400" dirty="0">
                <a:solidFill>
                  <a:srgbClr val="002060"/>
                </a:solidFill>
                <a:latin typeface="Comic Sans MS" pitchFamily="66" charset="0"/>
                <a:hlinkClick r:id="rId3"/>
              </a:rPr>
              <a:t>SQA Understanding Standards</a:t>
            </a:r>
            <a:endParaRPr lang="en-GB" sz="2400" dirty="0">
              <a:solidFill>
                <a:srgbClr val="002060"/>
              </a:solidFill>
              <a:latin typeface="Comic Sans MS" pitchFamily="66" charset="0"/>
            </a:endParaRPr>
          </a:p>
          <a:p>
            <a:pPr marL="45720" indent="0">
              <a:buNone/>
              <a:defRPr/>
            </a:pPr>
            <a:endParaRPr lang="en-GB" sz="2400" b="1" dirty="0">
              <a:solidFill>
                <a:srgbClr val="002060"/>
              </a:solidFill>
              <a:latin typeface="Comic Sans MS" pitchFamily="66" charset="0"/>
            </a:endParaRPr>
          </a:p>
          <a:p>
            <a:pPr marL="45720" indent="0">
              <a:buNone/>
              <a:defRPr/>
            </a:pPr>
            <a:r>
              <a:rPr lang="en-GB" sz="2400" b="1" dirty="0">
                <a:solidFill>
                  <a:srgbClr val="002060"/>
                </a:solidFill>
                <a:latin typeface="Comic Sans MS" pitchFamily="66" charset="0"/>
              </a:rPr>
              <a:t>Parents</a:t>
            </a:r>
            <a:r>
              <a:rPr lang="en-GB" sz="2400" dirty="0">
                <a:solidFill>
                  <a:srgbClr val="002060"/>
                </a:solidFill>
                <a:latin typeface="Comic Sans MS" pitchFamily="66" charset="0"/>
              </a:rPr>
              <a:t>: can encourage students by encouraging news watching, discussing topics studied in class and by reading essays.  Detailed written reports will also be issued and feedback sheets will be shared via </a:t>
            </a:r>
            <a:r>
              <a:rPr lang="en-GB" sz="2400" dirty="0" err="1">
                <a:solidFill>
                  <a:srgbClr val="002060"/>
                </a:solidFill>
                <a:latin typeface="Comic Sans MS" pitchFamily="66" charset="0"/>
              </a:rPr>
              <a:t>showbie</a:t>
            </a:r>
            <a:r>
              <a:rPr lang="en-GB" sz="2400" dirty="0">
                <a:solidFill>
                  <a:srgbClr val="002060"/>
                </a:solidFill>
                <a:latin typeface="Comic Sans MS" pitchFamily="66" charset="0"/>
              </a:rPr>
              <a:t>.</a:t>
            </a:r>
          </a:p>
        </p:txBody>
      </p:sp>
    </p:spTree>
    <p:extLst>
      <p:ext uri="{BB962C8B-B14F-4D97-AF65-F5344CB8AC3E}">
        <p14:creationId xmlns:p14="http://schemas.microsoft.com/office/powerpoint/2010/main" val="2238408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404664"/>
            <a:ext cx="6512511" cy="1143000"/>
          </a:xfrm>
        </p:spPr>
        <p:txBody>
          <a:bodyPr/>
          <a:lstStyle/>
          <a:p>
            <a:pPr marL="0" indent="0" algn="ctr">
              <a:buNone/>
            </a:pPr>
            <a:r>
              <a:rPr lang="en-GB" dirty="0"/>
              <a:t>Useful Resources</a:t>
            </a:r>
          </a:p>
        </p:txBody>
      </p:sp>
      <p:pic>
        <p:nvPicPr>
          <p:cNvPr id="3074" name="Picture 2" descr="https://images-na.ssl-images-amazon.com/images/I/41oLGVPOfSL._SX348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89280">
            <a:off x="409919" y="2604517"/>
            <a:ext cx="2736304" cy="390118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images-na.ssl-images-amazon.com/images/I/51HPDArTwDL._SX384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21998">
            <a:off x="6106820" y="2838041"/>
            <a:ext cx="2656470" cy="343414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elvin Books Ltd">
            <a:extLst>
              <a:ext uri="{FF2B5EF4-FFF2-40B4-BE49-F238E27FC236}">
                <a16:creationId xmlns:a16="http://schemas.microsoft.com/office/drawing/2014/main" id="{BF7B6625-152B-47AB-98C4-C50B56D9F4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5444" y="1371614"/>
            <a:ext cx="2913112" cy="4114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375317"/>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1ff5a41-8242-4d90-878e-1381b250cbf3" xsi:nil="true"/>
    <lcf76f155ced4ddcb4097134ff3c332f xmlns="f401ed1c-79c0-462e-a367-55d9eedeba9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08FB1814C534C4FB7FAF42E1D7D0002" ma:contentTypeVersion="18" ma:contentTypeDescription="Create a new document." ma:contentTypeScope="" ma:versionID="661b148c59d11bc584f70817ee7f4059">
  <xsd:schema xmlns:xsd="http://www.w3.org/2001/XMLSchema" xmlns:xs="http://www.w3.org/2001/XMLSchema" xmlns:p="http://schemas.microsoft.com/office/2006/metadata/properties" xmlns:ns2="41ff5a41-8242-4d90-878e-1381b250cbf3" xmlns:ns3="f401ed1c-79c0-462e-a367-55d9eedeba93" targetNamespace="http://schemas.microsoft.com/office/2006/metadata/properties" ma:root="true" ma:fieldsID="6f8ef98bf9ebf194e7f5999d06611489" ns2:_="" ns3:_="">
    <xsd:import namespace="41ff5a41-8242-4d90-878e-1381b250cbf3"/>
    <xsd:import namespace="f401ed1c-79c0-462e-a367-55d9eedeba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AutoKeyPoints" minOccurs="0"/>
                <xsd:element ref="ns3:MediaServiceKeyPoints"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ff5a41-8242-4d90-878e-1381b250cb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3bb72f2-57b4-4d3d-b212-1d74ca4789f2}" ma:internalName="TaxCatchAll" ma:showField="CatchAllData" ma:web="41ff5a41-8242-4d90-878e-1381b250cbf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401ed1c-79c0-462e-a367-55d9eedeba9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7AE0FD-2799-4E0F-B775-087740FE81B0}">
  <ds:schemaRefs>
    <ds:schemaRef ds:uri="http://schemas.microsoft.com/sharepoint/v3/contenttype/forms"/>
  </ds:schemaRefs>
</ds:datastoreItem>
</file>

<file path=customXml/itemProps2.xml><?xml version="1.0" encoding="utf-8"?>
<ds:datastoreItem xmlns:ds="http://schemas.openxmlformats.org/officeDocument/2006/customXml" ds:itemID="{7768A4A8-7C43-4E87-BB98-609CE66506C4}">
  <ds:schemaRefs>
    <ds:schemaRef ds:uri="http://schemas.openxmlformats.org/package/2006/metadata/core-properties"/>
    <ds:schemaRef ds:uri="http://schemas.microsoft.com/office/2006/metadata/properties"/>
    <ds:schemaRef ds:uri="http://purl.org/dc/terms/"/>
    <ds:schemaRef ds:uri="http://purl.org/dc/elements/1.1/"/>
    <ds:schemaRef ds:uri="a4b83417-e0a6-4409-aed2-3541d6f1655a"/>
    <ds:schemaRef ds:uri="http://schemas.microsoft.com/office/infopath/2007/PartnerControls"/>
    <ds:schemaRef ds:uri="http://schemas.microsoft.com/office/2006/documentManagement/types"/>
    <ds:schemaRef ds:uri="ac6839ed-4bea-4695-ba52-80f2b6e6907e"/>
    <ds:schemaRef ds:uri="http://www.w3.org/XML/1998/namespace"/>
    <ds:schemaRef ds:uri="http://purl.org/dc/dcmitype/"/>
  </ds:schemaRefs>
</ds:datastoreItem>
</file>

<file path=customXml/itemProps3.xml><?xml version="1.0" encoding="utf-8"?>
<ds:datastoreItem xmlns:ds="http://schemas.openxmlformats.org/officeDocument/2006/customXml" ds:itemID="{C03074F1-F975-48FD-9C45-EAB4C68A9787}"/>
</file>

<file path=docProps/app.xml><?xml version="1.0" encoding="utf-8"?>
<Properties xmlns="http://schemas.openxmlformats.org/officeDocument/2006/extended-properties" xmlns:vt="http://schemas.openxmlformats.org/officeDocument/2006/docPropsVTypes">
  <Template>Slipstream</Template>
  <TotalTime>558</TotalTime>
  <Words>563</Words>
  <Application>Microsoft Office PowerPoint</Application>
  <PresentationFormat>On-screen Show (4:3)</PresentationFormat>
  <Paragraphs>69</Paragraphs>
  <Slides>11</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11</vt:i4>
      </vt:variant>
    </vt:vector>
  </HeadingPairs>
  <TitlesOfParts>
    <vt:vector size="23" baseType="lpstr">
      <vt:lpstr>Arial</vt:lpstr>
      <vt:lpstr>Calibri</vt:lpstr>
      <vt:lpstr>Calibri Light</vt:lpstr>
      <vt:lpstr>Comic Sans MS</vt:lpstr>
      <vt:lpstr>Georgia</vt:lpstr>
      <vt:lpstr>Trebuchet MS</vt:lpstr>
      <vt:lpstr>Wingdings</vt:lpstr>
      <vt:lpstr>Slipstream</vt:lpstr>
      <vt:lpstr>Office Theme</vt:lpstr>
      <vt:lpstr>1_Office Theme</vt:lpstr>
      <vt:lpstr>2_Office Theme</vt:lpstr>
      <vt:lpstr>3_Office Theme</vt:lpstr>
      <vt:lpstr>Welcome to  Higher Politics!! </vt:lpstr>
      <vt:lpstr>Course Structure</vt:lpstr>
      <vt:lpstr>1: Political Theories</vt:lpstr>
      <vt:lpstr>2: Political Systems</vt:lpstr>
      <vt:lpstr>3: Political Parties + Elections</vt:lpstr>
      <vt:lpstr>Exam Structure</vt:lpstr>
      <vt:lpstr>The Question Papers</vt:lpstr>
      <vt:lpstr>Is Higher Politics Different? </vt:lpstr>
      <vt:lpstr>Homework and Key Dates</vt:lpstr>
      <vt:lpstr>Additional Support</vt:lpstr>
      <vt:lpstr>Useful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Gordon Black</dc:creator>
  <cp:lastModifiedBy>Mr McMordie</cp:lastModifiedBy>
  <cp:revision>60</cp:revision>
  <cp:lastPrinted>2014-02-12T16:38:02Z</cp:lastPrinted>
  <dcterms:created xsi:type="dcterms:W3CDTF">2014-02-02T11:20:41Z</dcterms:created>
  <dcterms:modified xsi:type="dcterms:W3CDTF">2025-06-20T08:23:04Z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0x010100A08FB1814C534C4FB7FAF42E1D7D0002</vt:lpwstr>
  </property>
</Properties>
</file>