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handoutMasterIdLst>
    <p:handoutMasterId r:id="rId18"/>
  </p:handoutMasterIdLst>
  <p:sldIdLst>
    <p:sldId id="275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FF0E4-BC4A-4588-9DCA-BD6848BA82C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53ADB-CCEF-480B-B10E-8116BD61F0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62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4C168-B72B-44F9-AED1-E162E92F22CA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FDF66-B74A-4D59-8B28-3A1C0082E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728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CBF7-E9BF-4F44-858E-E2CF85720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7FE85-6358-42A9-B193-6092F9C99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D5E8E-449F-48E5-92A7-5FEAF2A8B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16D23-7EF8-492D-AF07-8DEBFB8C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6B00F-01CD-4173-B628-249722DAB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45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BF06D-FD41-430E-9804-AE22BAA53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77D48-A117-4202-A127-7244CD8A0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FB990-7319-45D6-8B47-340D5653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2861-AEA1-4935-B720-64F8FF3C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8D7A8-560B-44FA-BFE9-C3A2D0A8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46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02F20-12BA-4FCF-9B57-F79476C72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BA530-C841-4B43-AC48-4DAC19317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9C686-B75B-4850-83A6-768AD202B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2DBD4-86E3-4C6A-B234-28E979C0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9A62C-D5A1-471E-B577-7CD458129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06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B1170-8E57-42E9-859D-0CE658D2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72C83-92A4-482C-9892-B4743FBD6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D9E1B-CBC4-4FDE-9299-6FDEA6988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E4ED6-83BD-4E34-9897-3D02C4AB5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2C328-5FE9-4F01-8385-FC8EEABF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F93CA-F08E-4F7C-8B45-5B1920AB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7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2B6E-FFD0-4146-AF22-D26BF8151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EC258-8A57-4823-B5EB-393EC52EA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2B23E-19B8-402C-9BCE-86FEE6510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2A5011-F081-448A-A1FE-EAAE166CF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14FDF-22C1-4085-AF6A-0F9597FAB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71DD1F-265D-42C3-86D5-C1E045677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0E4797-CBF3-4A39-A606-469C7277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0E925D-3E7F-4322-8948-6F643A32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96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3EA1-789D-4BE9-8E96-CDA0D6F9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C338D-EE5F-419D-BE8A-ECE1502A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9C7D5-6B89-47CF-B668-35FB901A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C15BA-18DB-465A-B683-D7F1C2B7A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77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AFD62-B249-4406-B1C2-07E1A4DC3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68FB24-7AC7-435E-BEFE-18908DDB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462E1-7D95-4131-B2F0-F074930B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901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B009B-E168-4DCC-BA47-EC770B666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6CD3C-66EA-4DDA-8074-495B8C488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72DFD-169C-452B-979E-F001468E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4BE6E-A9F6-4F82-9110-D452D0175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AD31A-4E38-4285-BBD7-AA9C1C65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DBDBF-5697-4B9B-B198-3C8243C89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70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D9AE9-400A-448B-9563-099761CEF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E41DD2-E5AC-40D3-8DBE-53AF24F34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19267-7E0D-461E-B887-C477C7854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C0D87-2344-4D0A-9921-B08F76C3E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3161F-BAF9-439C-A1F4-5833D2CA4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F6051-4B8B-4F6E-A078-811EFB67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73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F015-209F-4154-84EF-B807FAC8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49803-4626-464D-A265-048112C6C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63BDE-01C0-4D38-B2E8-6F963510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4E32E-2E8A-4406-94B0-61DD65AE0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AC170-78ED-4075-AF17-705B5B832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149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DC387-0CD5-49D3-A8DC-CBEA9D351B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3774E3-4F48-430B-8EC7-4CEC5AEF9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8313D-0545-4081-A0E6-A0784343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2A6AF-6C34-4EEB-BCD5-1A5015F6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15ED6-6C6D-42A2-AF86-7675436E5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54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A4F360-60AC-4A51-9355-F7D6E677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F74D2-2D5D-4E98-B2F6-FA94112EE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694D6-8309-4927-B76F-914F6DAF1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BBD69-025D-4E05-8212-36C6DECA0845}" type="datetimeFigureOut">
              <a:rPr lang="en-GB" smtClean="0"/>
              <a:pPr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47146-AAA2-41FA-A0D1-C3DAC8D3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03B8B-25D4-41C8-92E6-FBB70781A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95FDE-D36E-4B06-9943-D79AD81FA4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98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gw21wyliekirsty@glow.sch.uk" TargetMode="External"/><Relationship Id="rId5" Type="http://schemas.openxmlformats.org/officeDocument/2006/relationships/hyperlink" Target="mailto:mcmordie.james@glow.sch.uk" TargetMode="External"/><Relationship Id="rId4" Type="http://schemas.openxmlformats.org/officeDocument/2006/relationships/hyperlink" Target="mailto:gw20hattieneil@glow.sch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/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Higher Modern Studies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Peebles High School Homepage | Peebles High School">
            <a:extLst>
              <a:ext uri="{FF2B5EF4-FFF2-40B4-BE49-F238E27FC236}">
                <a16:creationId xmlns:a16="http://schemas.microsoft.com/office/drawing/2014/main" id="{2C79C9E5-2ABF-4183-8577-0F0F4C955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150083"/>
            <a:ext cx="2304256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Generated image">
            <a:extLst>
              <a:ext uri="{FF2B5EF4-FFF2-40B4-BE49-F238E27FC236}">
                <a16:creationId xmlns:a16="http://schemas.microsoft.com/office/drawing/2014/main" id="{E661124A-C673-41DC-92F9-EFCD889F3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99" y="1699587"/>
            <a:ext cx="5671969" cy="37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24DCF3-E9CA-47D9-BC75-67570DA8C65E}"/>
              </a:ext>
            </a:extLst>
          </p:cNvPr>
          <p:cNvSpPr txBox="1"/>
          <p:nvPr/>
        </p:nvSpPr>
        <p:spPr>
          <a:xfrm>
            <a:off x="368299" y="5636826"/>
            <a:ext cx="859618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5.2: Mr Neil Hattie – </a:t>
            </a:r>
            <a:r>
              <a:rPr lang="en-GB" dirty="0">
                <a:hlinkClick r:id="rId4"/>
              </a:rPr>
              <a:t>gw20hattieneil@glow.sch.uk</a:t>
            </a:r>
            <a:br>
              <a:rPr lang="en-GB" dirty="0"/>
            </a:br>
            <a:br>
              <a:rPr lang="en-GB"/>
            </a:br>
            <a:r>
              <a:rPr lang="en-GB"/>
              <a:t>5.6: Mr </a:t>
            </a:r>
            <a:r>
              <a:rPr lang="en-GB" dirty="0"/>
              <a:t>James McMordie - </a:t>
            </a:r>
            <a:r>
              <a:rPr lang="en-GB" dirty="0">
                <a:hlinkClick r:id="rId5"/>
              </a:rPr>
              <a:t>mcmordie.james@glow.sch.uk</a:t>
            </a:r>
            <a:r>
              <a:rPr lang="en-GB" dirty="0"/>
              <a:t> Miss Kirsty Wylie - </a:t>
            </a:r>
            <a:r>
              <a:rPr lang="en-GB" dirty="0">
                <a:hlinkClick r:id="rId6"/>
              </a:rPr>
              <a:t>gw21wyliekirsty@glow.sch.uk</a:t>
            </a:r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2400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What is Higher Modern Studies?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988840"/>
            <a:ext cx="4572000" cy="41703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Overview of the course</a:t>
            </a:r>
          </a:p>
          <a:p>
            <a:endParaRPr lang="en-GB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Unit 1: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Democracy in Scotland and the UK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Unit 2: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Social Inequality in the UK</a:t>
            </a:r>
          </a:p>
          <a:p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Unit 3: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World Power: USA</a:t>
            </a:r>
          </a:p>
        </p:txBody>
      </p:sp>
      <p:pic>
        <p:nvPicPr>
          <p:cNvPr id="2050" name="Picture 2" descr="Scottish Qualifications Authority - SQA">
            <a:extLst>
              <a:ext uri="{FF2B5EF4-FFF2-40B4-BE49-F238E27FC236}">
                <a16:creationId xmlns:a16="http://schemas.microsoft.com/office/drawing/2014/main" id="{BF27E226-413B-49FC-A5DF-05913FF05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971" y="2235624"/>
            <a:ext cx="1693388" cy="18304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ited States - Wikipedia">
            <a:extLst>
              <a:ext uri="{FF2B5EF4-FFF2-40B4-BE49-F238E27FC236}">
                <a16:creationId xmlns:a16="http://schemas.microsoft.com/office/drawing/2014/main" id="{FF679553-8D5D-4711-91C3-AF0E10D4D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120" y="4389591"/>
            <a:ext cx="1693388" cy="15946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estminster - Wikipedia">
            <a:extLst>
              <a:ext uri="{FF2B5EF4-FFF2-40B4-BE49-F238E27FC236}">
                <a16:creationId xmlns:a16="http://schemas.microsoft.com/office/drawing/2014/main" id="{59163146-B7CA-4286-B30F-F35F6083C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68" y="4389590"/>
            <a:ext cx="1905894" cy="15946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ore British children are living in poverty than pensioners - Labour needs  to scrap the two-child benefit cap now | The Independent">
            <a:extLst>
              <a:ext uri="{FF2B5EF4-FFF2-40B4-BE49-F238E27FC236}">
                <a16:creationId xmlns:a16="http://schemas.microsoft.com/office/drawing/2014/main" id="{F3DAAACF-B44B-4F6D-8B49-7F1DB015F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68" y="2243567"/>
            <a:ext cx="1933133" cy="18304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628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What is Higher Modern Studies?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988840"/>
            <a:ext cx="4572000" cy="41549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Unit 1: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Democracy in Scotland and the UK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Voting Systems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Voting Behaviour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Holding the government to account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</a:p>
        </p:txBody>
      </p:sp>
      <p:pic>
        <p:nvPicPr>
          <p:cNvPr id="2054" name="Picture 6" descr="Westminster - Wikipedia">
            <a:extLst>
              <a:ext uri="{FF2B5EF4-FFF2-40B4-BE49-F238E27FC236}">
                <a16:creationId xmlns:a16="http://schemas.microsoft.com/office/drawing/2014/main" id="{59163146-B7CA-4286-B30F-F35F6083C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80928"/>
            <a:ext cx="3456384" cy="27713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71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What is Higher Modern Studies?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988840"/>
            <a:ext cx="4572000" cy="41549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Unit 2: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Social Inequality in the UK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Causes of Health Inequality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Causes of Wealth Inequality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Impact of Inequality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Effectiveness of Govt Responses</a:t>
            </a:r>
          </a:p>
        </p:txBody>
      </p:sp>
      <p:pic>
        <p:nvPicPr>
          <p:cNvPr id="7" name="Picture 8" descr="More British children are living in poverty than pensioners - Labour needs  to scrap the two-child benefit cap now | The Independent">
            <a:extLst>
              <a:ext uri="{FF2B5EF4-FFF2-40B4-BE49-F238E27FC236}">
                <a16:creationId xmlns:a16="http://schemas.microsoft.com/office/drawing/2014/main" id="{76A0472E-3035-4D6D-ACD2-B9EAEA24A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89768"/>
            <a:ext cx="3240360" cy="27531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70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What is Higher Modern Studies?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988840"/>
            <a:ext cx="4572000" cy="37856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Unit 3: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World Power: USA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Checks and Balances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Effectiveness of Govt Responses</a:t>
            </a:r>
          </a:p>
        </p:txBody>
      </p:sp>
      <p:pic>
        <p:nvPicPr>
          <p:cNvPr id="8" name="Picture 4" descr="United States - Wikipedia">
            <a:extLst>
              <a:ext uri="{FF2B5EF4-FFF2-40B4-BE49-F238E27FC236}">
                <a16:creationId xmlns:a16="http://schemas.microsoft.com/office/drawing/2014/main" id="{5CF50337-F838-4D7E-BC24-809C97AB5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307" y="2708698"/>
            <a:ext cx="3219157" cy="23762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98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How is it assessed?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988840"/>
            <a:ext cx="4572000" cy="44627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There are three parts to the assessment of the course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Exam Paper 1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(52 marks)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1hr 45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Exam Paper 2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(28 marks)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1hr 15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Coursework Assignment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(30 marks)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Scottish Qualifications Authority - SQA">
            <a:extLst>
              <a:ext uri="{FF2B5EF4-FFF2-40B4-BE49-F238E27FC236}">
                <a16:creationId xmlns:a16="http://schemas.microsoft.com/office/drawing/2014/main" id="{B01FFB87-98A4-4C2D-871B-198610569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3312368" cy="31524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58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Exam (May 2026)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2852936"/>
            <a:ext cx="4599237" cy="200054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Exam Paper 1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Candidates are required to write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essays on each of the units.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2 x 20 marks and 1 x 12 marks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Scottish Qualifications Authority - SQA">
            <a:extLst>
              <a:ext uri="{FF2B5EF4-FFF2-40B4-BE49-F238E27FC236}">
                <a16:creationId xmlns:a16="http://schemas.microsoft.com/office/drawing/2014/main" id="{B01FFB87-98A4-4C2D-871B-198610569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3312368" cy="31524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894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Exam (May 2026)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431773" y="2492896"/>
            <a:ext cx="4599237" cy="2862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Exam Paper 2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Candidates answer three questions assessing their ability to use sources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Reliability: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(8 marks)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Accuracy: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(10 marks)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Conclusions: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(10 marks)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Scottish Qualifications Authority - SQA">
            <a:extLst>
              <a:ext uri="{FF2B5EF4-FFF2-40B4-BE49-F238E27FC236}">
                <a16:creationId xmlns:a16="http://schemas.microsoft.com/office/drawing/2014/main" id="{B01FFB87-98A4-4C2D-871B-198610569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3312368" cy="31524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891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Coursework Assignment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95536" y="2022418"/>
            <a:ext cx="4599237" cy="40934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Assignment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(30 marks)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Candidates select a Modern Studies topic of their choosing, and spend time in class and home researching and gathering evidence.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Candidates will then write-up their findings in class on a date communicated by the teacher.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They have 1hr 30 to complete this task which is then sent to the SQA for marking.</a:t>
            </a:r>
          </a:p>
        </p:txBody>
      </p:sp>
      <p:pic>
        <p:nvPicPr>
          <p:cNvPr id="7" name="Picture 2" descr="Scottish Qualifications Authority - SQA">
            <a:extLst>
              <a:ext uri="{FF2B5EF4-FFF2-40B4-BE49-F238E27FC236}">
                <a16:creationId xmlns:a16="http://schemas.microsoft.com/office/drawing/2014/main" id="{B01FFB87-98A4-4C2D-871B-198610569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3312368" cy="31524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530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95536" y="2167494"/>
            <a:ext cx="4599237" cy="34778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Formal homework is not strictly necessary in Higher Modern Studies. However, there is an expectation that learners will be regularly working independently on various aspects of the course, including;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Revision of 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Preparation for assessments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Preparation for essays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Catch-up of missed work</a:t>
            </a:r>
          </a:p>
        </p:txBody>
      </p:sp>
      <p:pic>
        <p:nvPicPr>
          <p:cNvPr id="3074" name="Picture 2" descr="Homework - Wikipedia">
            <a:extLst>
              <a:ext uri="{FF2B5EF4-FFF2-40B4-BE49-F238E27FC236}">
                <a16:creationId xmlns:a16="http://schemas.microsoft.com/office/drawing/2014/main" id="{048D3ECA-0C7C-49DA-A324-31D65E9E1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91024"/>
            <a:ext cx="3456384" cy="22308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4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Key Dates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963125"/>
            <a:ext cx="4599237" cy="4401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Unit 1: June 2025 - October 2025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Unit 2: October 2025 - December 2025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Unit 3: December 2025 – March 2025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Prelim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It is expected that a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full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prelim mirroring the final exam will take place in January 2026.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Assignment: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Likely to be late February or early March 2026.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Exam: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Date TBC but likely May 2026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20,500+ Key Dates Stock Photos, Pictures &amp; Royalty-Free Images - iStock | Key  dates icon, Key dates calendar, Key dates background">
            <a:extLst>
              <a:ext uri="{FF2B5EF4-FFF2-40B4-BE49-F238E27FC236}">
                <a16:creationId xmlns:a16="http://schemas.microsoft.com/office/drawing/2014/main" id="{BF47D0C2-4F1D-436F-A836-2EB2AE977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3672408" cy="24438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732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8299" y="493670"/>
            <a:ext cx="8380165" cy="9003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How to get support?</a:t>
            </a:r>
          </a:p>
        </p:txBody>
      </p:sp>
      <p:sp>
        <p:nvSpPr>
          <p:cNvPr id="4" name="AutoShape 2" descr="Image result for sq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q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768A4-9B29-4E6E-A13D-44D7A2B8485D}"/>
              </a:ext>
            </a:extLst>
          </p:cNvPr>
          <p:cNvSpPr/>
          <p:nvPr/>
        </p:nvSpPr>
        <p:spPr>
          <a:xfrm>
            <a:off x="368299" y="1616906"/>
            <a:ext cx="4599237" cy="50167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Pupils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can contact staff via email or Teams. Pupils are also welcome to speak to staff after class. 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will offer supported study sessions when required. 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Class notes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are all available on MS OneNote. 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Further guidance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is available on SQA website. 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young people are keeping up with classwork and meeting necessary deadlines. 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Peebles High School Homepage | Peebles High School">
            <a:extLst>
              <a:ext uri="{FF2B5EF4-FFF2-40B4-BE49-F238E27FC236}">
                <a16:creationId xmlns:a16="http://schemas.microsoft.com/office/drawing/2014/main" id="{3FA827FF-7957-4177-A8C7-CFCE4C247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25085"/>
            <a:ext cx="2880320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253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FB1814C534C4FB7FAF42E1D7D0002" ma:contentTypeVersion="18" ma:contentTypeDescription="Create a new document." ma:contentTypeScope="" ma:versionID="661b148c59d11bc584f70817ee7f4059">
  <xsd:schema xmlns:xsd="http://www.w3.org/2001/XMLSchema" xmlns:xs="http://www.w3.org/2001/XMLSchema" xmlns:p="http://schemas.microsoft.com/office/2006/metadata/properties" xmlns:ns2="41ff5a41-8242-4d90-878e-1381b250cbf3" xmlns:ns3="f401ed1c-79c0-462e-a367-55d9eedeba93" targetNamespace="http://schemas.microsoft.com/office/2006/metadata/properties" ma:root="true" ma:fieldsID="6f8ef98bf9ebf194e7f5999d06611489" ns2:_="" ns3:_="">
    <xsd:import namespace="41ff5a41-8242-4d90-878e-1381b250cbf3"/>
    <xsd:import namespace="f401ed1c-79c0-462e-a367-55d9eedeba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f5a41-8242-4d90-878e-1381b250c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b72f2-57b4-4d3d-b212-1d74ca4789f2}" ma:internalName="TaxCatchAll" ma:showField="CatchAllData" ma:web="41ff5a41-8242-4d90-878e-1381b250c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1ed1c-79c0-462e-a367-55d9eedeb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f5a41-8242-4d90-878e-1381b250cbf3" xsi:nil="true"/>
    <lcf76f155ced4ddcb4097134ff3c332f xmlns="f401ed1c-79c0-462e-a367-55d9eedeb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6F226D-ABBF-4F28-B812-BF54B5989A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CC7BF7-3EF4-4270-AC73-A251EB8389FA}"/>
</file>

<file path=customXml/itemProps3.xml><?xml version="1.0" encoding="utf-8"?>
<ds:datastoreItem xmlns:ds="http://schemas.openxmlformats.org/officeDocument/2006/customXml" ds:itemID="{42F7D2E6-8D84-46E4-B623-26F6AF389CC1}">
  <ds:schemaRefs>
    <ds:schemaRef ds:uri="http://purl.org/dc/dcmitype/"/>
    <ds:schemaRef ds:uri="f401ed1c-79c0-462e-a367-55d9eedeba93"/>
    <ds:schemaRef ds:uri="41ff5a41-8242-4d90-878e-1381b250cbf3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504</Words>
  <Application>Microsoft Office PowerPoint</Application>
  <PresentationFormat>On-screen Show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Higher Modern Studies</vt:lpstr>
      <vt:lpstr>What is Higher Modern Studies?</vt:lpstr>
      <vt:lpstr>What is Higher Modern Studies?</vt:lpstr>
      <vt:lpstr>What is Higher Modern Studies?</vt:lpstr>
      <vt:lpstr>What is Higher Modern Studies?</vt:lpstr>
      <vt:lpstr>How is it assessed?</vt:lpstr>
      <vt:lpstr>The Exam (May 2026)</vt:lpstr>
      <vt:lpstr>The Exam (May 2026)</vt:lpstr>
      <vt:lpstr>Coursework Assignment</vt:lpstr>
      <vt:lpstr>Homework</vt:lpstr>
      <vt:lpstr>Key Dates</vt:lpstr>
      <vt:lpstr>How to get support?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 Black</dc:creator>
  <cp:lastModifiedBy>Mr Hattie</cp:lastModifiedBy>
  <cp:revision>61</cp:revision>
  <cp:lastPrinted>2014-02-12T16:38:02Z</cp:lastPrinted>
  <dcterms:created xsi:type="dcterms:W3CDTF">2014-02-02T11:20:41Z</dcterms:created>
  <dcterms:modified xsi:type="dcterms:W3CDTF">2025-06-23T11:09:36Z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0x010100A08FB1814C534C4FB7FAF42E1D7D0002</vt:lpwstr>
  </property>
</Properties>
</file>