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60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95388-28FF-4CA7-A0CC-67ACB253A522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55AE4-587F-479A-97D2-2A23A86BDD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79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6FA79-FD19-4FD4-9AFC-6A67711C3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3FFEC3-B146-4346-8470-F68FE89A7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58FD5-61D9-4739-90B8-01C6E86D6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6AA2B-AB0F-4C02-B3FC-A03D73D2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052F8-E000-4917-BC23-06AD993ED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53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B1A03-4058-4D47-8B06-69B369237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C1A7-BCE1-4283-AAFE-E2269E466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D47EA-566D-47EB-8334-6DC9FC851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B4489-38AC-4B60-9FD1-14323C23D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0CBD-7EB3-4DF2-BF0C-8A790FAA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60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EDC8-6519-4395-829E-364DE5F07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54E36-7500-4B46-B353-81757A7DB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5E370-025C-4606-9716-73B01FB3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E0CA1-7D17-4917-9EFA-DA2875333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01F59-9221-4ED9-9EAC-692834EE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3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A877-1AF0-4B0C-8622-343E0380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E8F38-C6D2-4D6E-955B-9C907F885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6FABA-D593-463A-9898-7AB188F03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B24F7-1618-4617-B073-A84C7FCE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3EEDA-5D55-4D8F-B8EE-E3CED57D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C14FF-9C7A-4122-8FB6-EB6815395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64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2B25-4A9C-4CD9-8318-19B5B5EE5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70536-DF1F-419A-B746-C1CEB548D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2025A9-32B2-4602-A719-AAC3406C4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C6C62-55DF-4867-816D-E9B7A58BD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F3B2D0-8BF9-4279-9961-054CDE79D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21E9B-781D-41EA-B9D7-B843009AD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39BA10-1CDA-4888-A3EA-BF233CFA6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88A312-1500-4D88-929A-52225CB8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621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65CD0-35E7-453D-9D51-522633B0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2E737-3D2E-4AED-A189-48E7522CF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D27CBC-D9E8-4A0B-81A7-C48BB46DC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E93F4B-470F-4D52-92A2-21F1B6E64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9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1DF67-D5D4-4287-868A-B72E962CC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22F4D3-6D3B-4453-B02F-10D52AD94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497CC-6243-45DF-9A7F-00470AC0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28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151DC-AE1D-4B76-9FCE-CA5C1146E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FFA1D-A6BB-4A04-BAC8-5F25332BC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12B39-D4F4-4B20-B08B-B83970375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76B40-81E3-4F7C-A1EA-8D88BC4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3A341-B803-495F-AA68-41DFF395F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77C5E-7B6C-46C3-ACA5-B80FCE18F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259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F0AF1-DA8B-44B6-9FFB-88CCF4323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10647C-8D7F-451C-AB76-32C72E6F22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9BDFB-65E3-4417-8FA4-76EBB335A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8608B-4D99-43B8-BCE5-EB45F98F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7395F-8899-447B-AF43-B7CAD43E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E685F-1608-4BB1-BF5F-AF2358B9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32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D46F-7DFA-411B-983F-A18F06DF4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B9B4E-DEBA-46B7-82A0-8820F280B3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295F6-FCE4-4A40-9149-7F86C080C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ECCCD-9E05-411B-AF13-6BAB9E14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DF9CC-6811-492A-A60A-704337CA5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39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808D45-F9DC-4C4B-9EE0-F93FBE6C0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E1DFE5-53F4-44C9-9682-458265032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3B2E9-2DB8-4017-87DE-0145AD337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38CF6-4E4D-4659-8CCA-76CDB2C04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76A1E-0E6F-424D-90A0-A5ADC573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5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CF0FBA-633B-425F-A748-E7858093F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2E691-CB52-4BB1-856E-761275D3F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344F1-5FA9-40A4-B7AA-501564114D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9E71D-9165-4406-90F4-870047FCC266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156C7-F610-44AF-A931-6D53A7624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97A29-075A-439F-800A-CEA467882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06183-FE96-4599-9780-E6663A4C6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80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gw22grieveailidh@glow.sch.uk" TargetMode="External"/><Relationship Id="rId2" Type="http://schemas.openxmlformats.org/officeDocument/2006/relationships/hyperlink" Target="mailto:gw21wyliekirsty@glow.sch.u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6EE4B-634C-45C3-A496-1F82128E4E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Level 6 NPA Legal Studies and Criminology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0214C-4F59-4ABD-BA01-5BAEFEBA4B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How to support young people studying for Level 6 Legal Studies and Criminology – a guide for parents and carers.</a:t>
            </a:r>
          </a:p>
        </p:txBody>
      </p:sp>
      <p:pic>
        <p:nvPicPr>
          <p:cNvPr id="7" name="Picture 2" descr="Peebles High School Homepage | Peebles High School">
            <a:extLst>
              <a:ext uri="{FF2B5EF4-FFF2-40B4-BE49-F238E27FC236}">
                <a16:creationId xmlns:a16="http://schemas.microsoft.com/office/drawing/2014/main" id="{2EC6B208-409E-4B1F-9616-FC5EBB9A2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265" y="365125"/>
            <a:ext cx="1600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51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AE055-3AC6-44DE-9A09-696299ED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486C3-AD24-4ABB-8955-07840A165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064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Throughout the course of the year, pupils will achieve two Level 6 National Progression Awards at SCQF Level 6. These are in Legal Studies and Criminology. The units covered are as below:</a:t>
            </a:r>
          </a:p>
          <a:p>
            <a:r>
              <a:rPr lang="en-GB" dirty="0">
                <a:solidFill>
                  <a:srgbClr val="002060"/>
                </a:solidFill>
              </a:rPr>
              <a:t>Legal Studies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Scot’s Law: An Introduction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Crime and Society*</a:t>
            </a:r>
          </a:p>
          <a:p>
            <a:r>
              <a:rPr lang="en-GB" dirty="0">
                <a:solidFill>
                  <a:srgbClr val="002060"/>
                </a:solidFill>
              </a:rPr>
              <a:t>Criminology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The Nature and Extent of Crime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Forensic Psychology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Crime and Society*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153DC8-7F86-451C-A87A-116A71605E7D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98F1506-E9EC-4143-A6D1-31AD899BED30}"/>
              </a:ext>
            </a:extLst>
          </p:cNvPr>
          <p:cNvSpPr txBox="1"/>
          <p:nvPr/>
        </p:nvSpPr>
        <p:spPr>
          <a:xfrm>
            <a:off x="838200" y="6247375"/>
            <a:ext cx="8805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*The Crime and Society unit is required to pass both NPAs. It is only covered once.</a:t>
            </a:r>
          </a:p>
        </p:txBody>
      </p:sp>
    </p:spTree>
    <p:extLst>
      <p:ext uri="{BB962C8B-B14F-4D97-AF65-F5344CB8AC3E}">
        <p14:creationId xmlns:p14="http://schemas.microsoft.com/office/powerpoint/2010/main" val="10563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E5B6-3A80-4575-BAE0-FB2B03D60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5A7F4-FBCE-41FE-B391-284B054F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Pupils are expected to:</a:t>
            </a:r>
          </a:p>
          <a:p>
            <a:r>
              <a:rPr lang="en-GB" dirty="0">
                <a:solidFill>
                  <a:srgbClr val="002060"/>
                </a:solidFill>
              </a:rPr>
              <a:t>Follow the school vision and values.</a:t>
            </a:r>
          </a:p>
          <a:p>
            <a:r>
              <a:rPr lang="en-GB" dirty="0">
                <a:solidFill>
                  <a:srgbClr val="002060"/>
                </a:solidFill>
              </a:rPr>
              <a:t>Come to class ready to learn – bring all resources with them (charged iPad and jotter).</a:t>
            </a:r>
          </a:p>
          <a:p>
            <a:r>
              <a:rPr lang="en-GB" dirty="0">
                <a:solidFill>
                  <a:srgbClr val="002060"/>
                </a:solidFill>
              </a:rPr>
              <a:t>Complete all class work asked of them (and catch up if they are absent).</a:t>
            </a:r>
          </a:p>
          <a:p>
            <a:r>
              <a:rPr lang="en-GB" dirty="0">
                <a:solidFill>
                  <a:srgbClr val="002060"/>
                </a:solidFill>
              </a:rPr>
              <a:t>Complete all homework on time.</a:t>
            </a:r>
          </a:p>
          <a:p>
            <a:r>
              <a:rPr lang="en-GB" dirty="0">
                <a:solidFill>
                  <a:srgbClr val="002060"/>
                </a:solidFill>
              </a:rPr>
              <a:t>Revise for outcomes.</a:t>
            </a:r>
          </a:p>
          <a:p>
            <a:r>
              <a:rPr lang="en-GB" dirty="0">
                <a:solidFill>
                  <a:srgbClr val="002060"/>
                </a:solidFill>
              </a:rPr>
              <a:t>Ask for support if needed.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70E620A-F9DD-4E53-80EA-00D237663817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99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2A895-C778-44B1-8B63-8D7EDE60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SQA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9A3AB-ED41-4E41-8E6F-C5A281BA3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Both Legal Studies and Criminology are graded Pass/Fail. They are internally assessed courses. This means pupils will complete outcomes throughout the year that they need to pass in order to pass the courses.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These assessments are a mix of open book and closed book outcomes. Pupils will always be given clear instructions as to what is required of them for each outcome. Pupils will be given </a:t>
            </a:r>
            <a:r>
              <a:rPr lang="en-GB" b="1" dirty="0">
                <a:solidFill>
                  <a:srgbClr val="002060"/>
                </a:solidFill>
              </a:rPr>
              <a:t>at least one week’s</a:t>
            </a:r>
            <a:r>
              <a:rPr lang="en-GB" dirty="0">
                <a:solidFill>
                  <a:srgbClr val="002060"/>
                </a:solidFill>
              </a:rPr>
              <a:t> notice of any outcomes.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If a pupil fails an outcome, then they are able to resit once.</a:t>
            </a:r>
          </a:p>
        </p:txBody>
      </p:sp>
      <p:pic>
        <p:nvPicPr>
          <p:cNvPr id="1028" name="Picture 4" descr="Scottish Qualifications Authority ...">
            <a:extLst>
              <a:ext uri="{FF2B5EF4-FFF2-40B4-BE49-F238E27FC236}">
                <a16:creationId xmlns:a16="http://schemas.microsoft.com/office/drawing/2014/main" id="{85A0D893-FC70-4F77-B3D2-97DE38DCD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261" y="365125"/>
            <a:ext cx="21526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B02DA1D-97D1-4321-BFD0-4961924D7CAD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50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7F547-9804-4826-979B-CC5F90780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Helpful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49CE1-74AB-4B76-A4A0-8BCEEC82A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Pupils have access to their Class Notebook via Teams and OneNote where they can access all course materials.</a:t>
            </a:r>
          </a:p>
          <a:p>
            <a:r>
              <a:rPr lang="en-GB" dirty="0">
                <a:solidFill>
                  <a:srgbClr val="002060"/>
                </a:solidFill>
              </a:rPr>
              <a:t>Pupils can get in touch with their teacher via email to ask questions or request support.</a:t>
            </a:r>
          </a:p>
          <a:p>
            <a:r>
              <a:rPr lang="en-GB" dirty="0">
                <a:solidFill>
                  <a:srgbClr val="002060"/>
                </a:solidFill>
              </a:rPr>
              <a:t>There are also lots of documentaries and podcasts that can support learning – pupils can ask for recommendations if they are interested.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C358AC-9C7B-4B68-A339-CC090B10233A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51B34C3-60E5-4F9C-8E5E-C7ED3090F078}"/>
              </a:ext>
            </a:extLst>
          </p:cNvPr>
          <p:cNvSpPr txBox="1"/>
          <p:nvPr/>
        </p:nvSpPr>
        <p:spPr>
          <a:xfrm>
            <a:off x="1904215" y="5081048"/>
            <a:ext cx="8239026" cy="830997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Miss Kirsty Wylie – </a:t>
            </a:r>
            <a:r>
              <a:rPr lang="en-GB" sz="2400" dirty="0">
                <a:solidFill>
                  <a:srgbClr val="002060"/>
                </a:solidFill>
                <a:hlinkClick r:id="rId2"/>
              </a:rPr>
              <a:t>gw21wyliekirsty@glow.sch.uk</a:t>
            </a:r>
            <a:endParaRPr lang="en-GB" sz="2400" dirty="0">
              <a:solidFill>
                <a:srgbClr val="002060"/>
              </a:solidFill>
            </a:endParaRPr>
          </a:p>
          <a:p>
            <a:r>
              <a:rPr lang="en-GB" sz="2400" dirty="0">
                <a:solidFill>
                  <a:srgbClr val="002060"/>
                </a:solidFill>
              </a:rPr>
              <a:t>Miss </a:t>
            </a:r>
            <a:r>
              <a:rPr lang="en-GB" sz="2400" dirty="0" err="1">
                <a:solidFill>
                  <a:srgbClr val="002060"/>
                </a:solidFill>
              </a:rPr>
              <a:t>Ailidh</a:t>
            </a:r>
            <a:r>
              <a:rPr lang="en-GB" sz="2400" dirty="0">
                <a:solidFill>
                  <a:srgbClr val="002060"/>
                </a:solidFill>
              </a:rPr>
              <a:t> Grieve – </a:t>
            </a:r>
            <a:r>
              <a:rPr lang="en-GB" sz="2400" dirty="0">
                <a:solidFill>
                  <a:srgbClr val="002060"/>
                </a:solidFill>
                <a:hlinkClick r:id="rId3"/>
              </a:rPr>
              <a:t>gw22grieveailidh@glow.sch.uk</a:t>
            </a:r>
            <a:r>
              <a:rPr lang="en-GB" sz="2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663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7E213-D64A-45A0-929B-9283F933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How can you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60280-7757-40AD-88A5-F71DD8259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rgbClr val="002060"/>
                </a:solidFill>
              </a:rPr>
              <a:t>Provide support and encouragement - take an interest</a:t>
            </a:r>
          </a:p>
          <a:p>
            <a:r>
              <a:rPr lang="en-GB" dirty="0">
                <a:solidFill>
                  <a:srgbClr val="002060"/>
                </a:solidFill>
              </a:rPr>
              <a:t>Check over work</a:t>
            </a:r>
          </a:p>
          <a:p>
            <a:r>
              <a:rPr lang="en-GB" dirty="0">
                <a:solidFill>
                  <a:srgbClr val="002060"/>
                </a:solidFill>
              </a:rPr>
              <a:t>Quiz before a test</a:t>
            </a:r>
          </a:p>
          <a:p>
            <a:r>
              <a:rPr lang="en-GB" dirty="0">
                <a:solidFill>
                  <a:srgbClr val="002060"/>
                </a:solidFill>
              </a:rPr>
              <a:t>Monitor progress and targets</a:t>
            </a:r>
          </a:p>
          <a:p>
            <a:r>
              <a:rPr lang="en-GB" dirty="0">
                <a:solidFill>
                  <a:srgbClr val="002060"/>
                </a:solidFill>
              </a:rPr>
              <a:t>Provide time and a quiet space to study</a:t>
            </a:r>
          </a:p>
          <a:p>
            <a:r>
              <a:rPr lang="en-GB" dirty="0">
                <a:solidFill>
                  <a:srgbClr val="002060"/>
                </a:solidFill>
              </a:rPr>
              <a:t>Health and well-being – encourage breaks, exercise and good sleep</a:t>
            </a:r>
          </a:p>
          <a:p>
            <a:r>
              <a:rPr lang="en-GB" dirty="0">
                <a:solidFill>
                  <a:srgbClr val="002060"/>
                </a:solidFill>
              </a:rPr>
              <a:t>Help your young person with organisation and planning.</a:t>
            </a:r>
          </a:p>
          <a:p>
            <a:r>
              <a:rPr lang="en-GB" dirty="0">
                <a:solidFill>
                  <a:srgbClr val="002060"/>
                </a:solidFill>
              </a:rPr>
              <a:t>Encourage attendance and punctuality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050" name="Picture 2" descr="Peebles High School Homepage | Peebles High School">
            <a:extLst>
              <a:ext uri="{FF2B5EF4-FFF2-40B4-BE49-F238E27FC236}">
                <a16:creationId xmlns:a16="http://schemas.microsoft.com/office/drawing/2014/main" id="{2D1DD342-EAF7-42FD-AAE5-AEEE2B9CE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265" y="365125"/>
            <a:ext cx="1600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755036-9592-4624-97C6-82977851DA6B}"/>
              </a:ext>
            </a:extLst>
          </p:cNvPr>
          <p:cNvCxnSpPr/>
          <p:nvPr/>
        </p:nvCxnSpPr>
        <p:spPr>
          <a:xfrm>
            <a:off x="678730" y="1498862"/>
            <a:ext cx="534499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45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8FB1814C534C4FB7FAF42E1D7D0002" ma:contentTypeVersion="18" ma:contentTypeDescription="Create a new document." ma:contentTypeScope="" ma:versionID="661b148c59d11bc584f70817ee7f4059">
  <xsd:schema xmlns:xsd="http://www.w3.org/2001/XMLSchema" xmlns:xs="http://www.w3.org/2001/XMLSchema" xmlns:p="http://schemas.microsoft.com/office/2006/metadata/properties" xmlns:ns2="41ff5a41-8242-4d90-878e-1381b250cbf3" xmlns:ns3="f401ed1c-79c0-462e-a367-55d9eedeba93" targetNamespace="http://schemas.microsoft.com/office/2006/metadata/properties" ma:root="true" ma:fieldsID="6f8ef98bf9ebf194e7f5999d06611489" ns2:_="" ns3:_="">
    <xsd:import namespace="41ff5a41-8242-4d90-878e-1381b250cbf3"/>
    <xsd:import namespace="f401ed1c-79c0-462e-a367-55d9eedeba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f5a41-8242-4d90-878e-1381b250c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bb72f2-57b4-4d3d-b212-1d74ca4789f2}" ma:internalName="TaxCatchAll" ma:showField="CatchAllData" ma:web="41ff5a41-8242-4d90-878e-1381b250c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1ed1c-79c0-462e-a367-55d9eedeb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ff5a41-8242-4d90-878e-1381b250cbf3" xsi:nil="true"/>
    <lcf76f155ced4ddcb4097134ff3c332f xmlns="f401ed1c-79c0-462e-a367-55d9eedeba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B6220E3-85D8-4B93-BE8A-2033CB51A70C}"/>
</file>

<file path=customXml/itemProps2.xml><?xml version="1.0" encoding="utf-8"?>
<ds:datastoreItem xmlns:ds="http://schemas.openxmlformats.org/officeDocument/2006/customXml" ds:itemID="{7FC47BFF-06A8-4796-943E-92AAF2B9A32B}"/>
</file>

<file path=customXml/itemProps3.xml><?xml version="1.0" encoding="utf-8"?>
<ds:datastoreItem xmlns:ds="http://schemas.openxmlformats.org/officeDocument/2006/customXml" ds:itemID="{5852CA00-ABBD-4345-B7FD-036CC28AED9E}"/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410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Level 6 NPA Legal Studies and Criminology</vt:lpstr>
      <vt:lpstr>Course Overview</vt:lpstr>
      <vt:lpstr>Expectations</vt:lpstr>
      <vt:lpstr>SQA Assessment</vt:lpstr>
      <vt:lpstr>Helpful Resources</vt:lpstr>
      <vt:lpstr>How can you help?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5 Modern Studies</dc:title>
  <dc:creator>Miss Wylie</dc:creator>
  <cp:lastModifiedBy>Miss Wylie</cp:lastModifiedBy>
  <cp:revision>8</cp:revision>
  <dcterms:created xsi:type="dcterms:W3CDTF">2025-06-20T11:58:50Z</dcterms:created>
  <dcterms:modified xsi:type="dcterms:W3CDTF">2025-06-23T12:07:09Z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0x010100A08FB1814C534C4FB7FAF42E1D7D0002</vt:lpwstr>
  </property>
</Properties>
</file>