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0" r:id="rId9"/>
    <p:sldId id="261" r:id="rId10"/>
    <p:sldId id="262" r:id="rId11"/>
    <p:sldId id="269" r:id="rId12"/>
    <p:sldId id="266" r:id="rId13"/>
    <p:sldId id="265" r:id="rId14"/>
    <p:sldId id="263" r:id="rId15"/>
    <p:sldId id="264" r:id="rId16"/>
    <p:sldId id="267"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DED376-0822-6423-F25F-E2F037B539AB}" v="2" dt="2021-10-05T14:13:03.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0" d="100"/>
          <a:sy n="90" d="100"/>
        </p:scale>
        <p:origin x="1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s Watterson" userId="S::rhona.watterson@glow.sch.uk::b1707060-d73b-4180-ae73-f2c2ee927833" providerId="AD" clId="Web-{CFDED376-0822-6423-F25F-E2F037B539AB}"/>
    <pc:docChg chg="modSld">
      <pc:chgData name="Ms Watterson" userId="S::rhona.watterson@glow.sch.uk::b1707060-d73b-4180-ae73-f2c2ee927833" providerId="AD" clId="Web-{CFDED376-0822-6423-F25F-E2F037B539AB}" dt="2021-10-05T14:13:03.760" v="1" actId="20577"/>
      <pc:docMkLst>
        <pc:docMk/>
      </pc:docMkLst>
      <pc:sldChg chg="modSp">
        <pc:chgData name="Ms Watterson" userId="S::rhona.watterson@glow.sch.uk::b1707060-d73b-4180-ae73-f2c2ee927833" providerId="AD" clId="Web-{CFDED376-0822-6423-F25F-E2F037B539AB}" dt="2021-10-05T14:13:03.760" v="1" actId="20577"/>
        <pc:sldMkLst>
          <pc:docMk/>
          <pc:sldMk cId="1926496334" sldId="269"/>
        </pc:sldMkLst>
        <pc:spChg chg="mod">
          <ac:chgData name="Ms Watterson" userId="S::rhona.watterson@glow.sch.uk::b1707060-d73b-4180-ae73-f2c2ee927833" providerId="AD" clId="Web-{CFDED376-0822-6423-F25F-E2F037B539AB}" dt="2021-10-05T14:13:03.760" v="1" actId="20577"/>
          <ac:spMkLst>
            <pc:docMk/>
            <pc:sldMk cId="1926496334" sldId="269"/>
            <ac:spMk id="3" creationId="{B2DB613C-7C8A-4F9A-8CC8-F473CA0687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3121614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3503842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4072119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0D8E10-7A61-4D35-BC33-27E14EAA27D0}" type="datetimeFigureOut">
              <a:rPr lang="en-GB" smtClean="0"/>
              <a:t>24/06/2025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1556176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0D8E10-7A61-4D35-BC33-27E14EAA27D0}" type="datetimeFigureOut">
              <a:rPr lang="en-GB" smtClean="0"/>
              <a:t>24/06/2025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173704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2435153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312612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2177273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0D8E10-7A61-4D35-BC33-27E14EAA27D0}" type="datetimeFigureOut">
              <a:rPr lang="en-GB" smtClean="0"/>
              <a:t>24/06/2025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1859491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0D8E10-7A61-4D35-BC33-27E14EAA27D0}" type="datetimeFigureOut">
              <a:rPr lang="en-GB" smtClean="0"/>
              <a:t>24/06/2025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3695840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4104370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84186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2073777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899386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3491279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781844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0D8E10-7A61-4D35-BC33-27E14EAA27D0}" type="datetimeFigureOut">
              <a:rPr lang="en-GB" smtClean="0"/>
              <a:t>24/06/2025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24D23-593E-4D54-86F3-C6A6D805D0B9}" type="slidenum">
              <a:rPr lang="en-GB" smtClean="0"/>
              <a:t>‹#›</a:t>
            </a:fld>
            <a:endParaRPr lang="en-GB"/>
          </a:p>
        </p:txBody>
      </p:sp>
    </p:spTree>
    <p:extLst>
      <p:ext uri="{BB962C8B-B14F-4D97-AF65-F5344CB8AC3E}">
        <p14:creationId xmlns:p14="http://schemas.microsoft.com/office/powerpoint/2010/main" val="4145847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C0D8E10-7A61-4D35-BC33-27E14EAA27D0}" type="datetimeFigureOut">
              <a:rPr lang="en-GB" smtClean="0"/>
              <a:t>24/06/2025</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C724D23-593E-4D54-86F3-C6A6D805D0B9}" type="slidenum">
              <a:rPr lang="en-GB" smtClean="0"/>
              <a:t>‹#›</a:t>
            </a:fld>
            <a:endParaRPr lang="en-GB"/>
          </a:p>
        </p:txBody>
      </p:sp>
    </p:spTree>
    <p:extLst>
      <p:ext uri="{BB962C8B-B14F-4D97-AF65-F5344CB8AC3E}">
        <p14:creationId xmlns:p14="http://schemas.microsoft.com/office/powerpoint/2010/main" val="388799837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sqa.org.uk/sqa/47447.html"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www.understandingstandards.org.uk/Subjects/History/national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hyperlink" Target="https://www.bbc.co.uk/bitesize/subjects/z2phvcw" TargetMode="Externa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hyperlink" Target="https://mrmarrhistory.wordpress.com/national-4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3510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12" name="Freeform: Shape 11">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9700459"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A4A39A7F-540C-49FF-9808-DEF9B152CE57}"/>
              </a:ext>
            </a:extLst>
          </p:cNvPr>
          <p:cNvSpPr>
            <a:spLocks noGrp="1"/>
          </p:cNvSpPr>
          <p:nvPr>
            <p:ph type="subTitle" idx="1"/>
          </p:nvPr>
        </p:nvSpPr>
        <p:spPr>
          <a:xfrm>
            <a:off x="1154955" y="4777380"/>
            <a:ext cx="6974911" cy="861420"/>
          </a:xfrm>
        </p:spPr>
        <p:txBody>
          <a:bodyPr>
            <a:normAutofit/>
          </a:bodyPr>
          <a:lstStyle/>
          <a:p>
            <a:pPr>
              <a:lnSpc>
                <a:spcPct val="90000"/>
              </a:lnSpc>
            </a:pPr>
            <a:r>
              <a:rPr lang="en-US" sz="1700" dirty="0">
                <a:solidFill>
                  <a:schemeClr val="tx1">
                    <a:lumMod val="85000"/>
                    <a:lumOff val="15000"/>
                  </a:schemeClr>
                </a:solidFill>
              </a:rPr>
              <a:t>How to support young people studying for National 5 History – a guide for parents and </a:t>
            </a:r>
            <a:r>
              <a:rPr lang="en-US" sz="1700" dirty="0" err="1">
                <a:solidFill>
                  <a:schemeClr val="tx1">
                    <a:lumMod val="85000"/>
                    <a:lumOff val="15000"/>
                  </a:schemeClr>
                </a:solidFill>
              </a:rPr>
              <a:t>carers</a:t>
            </a:r>
            <a:r>
              <a:rPr lang="en-US" sz="1700" dirty="0">
                <a:solidFill>
                  <a:schemeClr val="tx1">
                    <a:lumMod val="85000"/>
                    <a:lumOff val="15000"/>
                  </a:schemeClr>
                </a:solidFill>
              </a:rPr>
              <a:t>.</a:t>
            </a:r>
          </a:p>
        </p:txBody>
      </p:sp>
      <p:sp>
        <p:nvSpPr>
          <p:cNvPr id="2" name="Title 1">
            <a:extLst>
              <a:ext uri="{FF2B5EF4-FFF2-40B4-BE49-F238E27FC236}">
                <a16:creationId xmlns:a16="http://schemas.microsoft.com/office/drawing/2014/main" id="{BE51D2FC-0919-40F3-ACB6-C5B7C5A5E022}"/>
              </a:ext>
            </a:extLst>
          </p:cNvPr>
          <p:cNvSpPr>
            <a:spLocks noGrp="1"/>
          </p:cNvSpPr>
          <p:nvPr>
            <p:ph type="ctrTitle"/>
          </p:nvPr>
        </p:nvSpPr>
        <p:spPr>
          <a:xfrm>
            <a:off x="1154955" y="1447800"/>
            <a:ext cx="6974915" cy="3329581"/>
          </a:xfrm>
        </p:spPr>
        <p:txBody>
          <a:bodyPr>
            <a:normAutofit/>
          </a:bodyPr>
          <a:lstStyle/>
          <a:p>
            <a:r>
              <a:rPr lang="en-US" dirty="0"/>
              <a:t>National 5 History</a:t>
            </a:r>
            <a:endParaRPr lang="en-GB" dirty="0"/>
          </a:p>
        </p:txBody>
      </p:sp>
      <p:sp>
        <p:nvSpPr>
          <p:cNvPr id="14" name="Rectangle 13">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658570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8A631BF4-CA8D-4566-BF34-F22B5319DB83}"/>
              </a:ext>
            </a:extLst>
          </p:cNvPr>
          <p:cNvSpPr>
            <a:spLocks noGrp="1"/>
          </p:cNvSpPr>
          <p:nvPr>
            <p:ph type="title"/>
          </p:nvPr>
        </p:nvSpPr>
        <p:spPr>
          <a:xfrm>
            <a:off x="806195" y="804672"/>
            <a:ext cx="3521359" cy="5248656"/>
          </a:xfrm>
        </p:spPr>
        <p:txBody>
          <a:bodyPr anchor="ctr">
            <a:normAutofit/>
          </a:bodyPr>
          <a:lstStyle/>
          <a:p>
            <a:pPr algn="ctr"/>
            <a:r>
              <a:rPr lang="en-US" dirty="0"/>
              <a:t>Course Content</a:t>
            </a:r>
            <a:endParaRPr lang="en-GB"/>
          </a:p>
        </p:txBody>
      </p:sp>
      <p:sp>
        <p:nvSpPr>
          <p:cNvPr id="3" name="Content Placeholder 2">
            <a:extLst>
              <a:ext uri="{FF2B5EF4-FFF2-40B4-BE49-F238E27FC236}">
                <a16:creationId xmlns:a16="http://schemas.microsoft.com/office/drawing/2014/main" id="{8067E76E-A535-4FCF-9C5E-A59B7B24A15A}"/>
              </a:ext>
            </a:extLst>
          </p:cNvPr>
          <p:cNvSpPr>
            <a:spLocks noGrp="1"/>
          </p:cNvSpPr>
          <p:nvPr>
            <p:ph idx="1"/>
          </p:nvPr>
        </p:nvSpPr>
        <p:spPr>
          <a:xfrm>
            <a:off x="4975861" y="804671"/>
            <a:ext cx="6399930" cy="5248657"/>
          </a:xfrm>
        </p:spPr>
        <p:txBody>
          <a:bodyPr anchor="ctr">
            <a:normAutofit/>
          </a:bodyPr>
          <a:lstStyle/>
          <a:p>
            <a:pPr marL="45720" indent="0">
              <a:buNone/>
            </a:pPr>
            <a:r>
              <a:rPr lang="en-GB" b="1" i="1"/>
              <a:t>3 units:</a:t>
            </a:r>
          </a:p>
          <a:p>
            <a:r>
              <a:rPr lang="en-GB" b="1" i="1"/>
              <a:t>The Scottish Wars of Independence,1286-1328</a:t>
            </a:r>
          </a:p>
          <a:p>
            <a:endParaRPr lang="en-GB" b="1" i="1"/>
          </a:p>
          <a:p>
            <a:r>
              <a:rPr lang="en-GB" b="1" i="1"/>
              <a:t>Free at Last? Civil Rights in the USA,1918-1968</a:t>
            </a:r>
          </a:p>
          <a:p>
            <a:endParaRPr lang="en-GB" b="1" i="1"/>
          </a:p>
          <a:p>
            <a:r>
              <a:rPr lang="en-GB" b="1" i="1"/>
              <a:t>The Making of Modern Britain,1880-1951</a:t>
            </a:r>
          </a:p>
          <a:p>
            <a:endParaRPr lang="en-GB" dirty="0"/>
          </a:p>
        </p:txBody>
      </p:sp>
    </p:spTree>
    <p:extLst>
      <p:ext uri="{BB962C8B-B14F-4D97-AF65-F5344CB8AC3E}">
        <p14:creationId xmlns:p14="http://schemas.microsoft.com/office/powerpoint/2010/main" val="346325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D7FA10-A80A-45E2-9F31-9C81914FC03F}"/>
              </a:ext>
            </a:extLst>
          </p:cNvPr>
          <p:cNvSpPr>
            <a:spLocks noGrp="1"/>
          </p:cNvSpPr>
          <p:nvPr>
            <p:ph type="title"/>
          </p:nvPr>
        </p:nvSpPr>
        <p:spPr>
          <a:xfrm>
            <a:off x="5411931" y="452718"/>
            <a:ext cx="4638903" cy="1400530"/>
          </a:xfrm>
        </p:spPr>
        <p:txBody>
          <a:bodyPr>
            <a:normAutofit/>
          </a:bodyPr>
          <a:lstStyle/>
          <a:p>
            <a:r>
              <a:rPr lang="en-US"/>
              <a:t>June to October</a:t>
            </a:r>
            <a:endParaRPr lang="en-GB"/>
          </a:p>
        </p:txBody>
      </p:sp>
      <p:sp>
        <p:nvSpPr>
          <p:cNvPr id="40"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3">
            <a:extLst>
              <a:ext uri="{FF2B5EF4-FFF2-40B4-BE49-F238E27FC236}">
                <a16:creationId xmlns:a16="http://schemas.microsoft.com/office/drawing/2014/main" id="{CD2D8A08-53A9-4015-8492-039298793716}"/>
              </a:ext>
            </a:extLst>
          </p:cNvPr>
          <p:cNvPicPr>
            <a:picLocks noChangeAspect="1"/>
          </p:cNvPicPr>
          <p:nvPr/>
        </p:nvPicPr>
        <p:blipFill rotWithShape="1">
          <a:blip r:embed="rId3"/>
          <a:srcRect l="26412" r="25727" b="-1"/>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42" name="Rectangle 41">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5B6CFE9-079F-4558-8073-F03A777012A0}"/>
              </a:ext>
            </a:extLst>
          </p:cNvPr>
          <p:cNvSpPr>
            <a:spLocks noGrp="1"/>
          </p:cNvSpPr>
          <p:nvPr>
            <p:ph idx="1"/>
          </p:nvPr>
        </p:nvSpPr>
        <p:spPr>
          <a:xfrm>
            <a:off x="5410950" y="2052918"/>
            <a:ext cx="4638903" cy="4195481"/>
          </a:xfrm>
        </p:spPr>
        <p:txBody>
          <a:bodyPr>
            <a:normAutofit/>
          </a:bodyPr>
          <a:lstStyle/>
          <a:p>
            <a:pPr marL="45720" indent="0">
              <a:buNone/>
            </a:pPr>
            <a:r>
              <a:rPr lang="en-GB" b="1"/>
              <a:t>The Scottish Wars of Independence,1286 – 1328</a:t>
            </a:r>
          </a:p>
          <a:p>
            <a:endParaRPr lang="en-GB"/>
          </a:p>
          <a:p>
            <a:pPr lvl="1"/>
            <a:r>
              <a:rPr lang="en-GB" b="1"/>
              <a:t>The Succession Problem, 1286 – 1292</a:t>
            </a:r>
          </a:p>
          <a:p>
            <a:pPr lvl="1"/>
            <a:r>
              <a:rPr lang="en-GB" b="1"/>
              <a:t>Balliol and Edward I, 1292 – 1296</a:t>
            </a:r>
          </a:p>
          <a:p>
            <a:pPr lvl="1"/>
            <a:r>
              <a:rPr lang="en-GB" b="1"/>
              <a:t>William Wallace, 1296 – 1305</a:t>
            </a:r>
          </a:p>
          <a:p>
            <a:pPr lvl="1"/>
            <a:r>
              <a:rPr lang="en-GB" b="1"/>
              <a:t>Robert Bruce, 1306 - 1328</a:t>
            </a:r>
          </a:p>
          <a:p>
            <a:endParaRPr lang="en-GB"/>
          </a:p>
        </p:txBody>
      </p:sp>
    </p:spTree>
    <p:extLst>
      <p:ext uri="{BB962C8B-B14F-4D97-AF65-F5344CB8AC3E}">
        <p14:creationId xmlns:p14="http://schemas.microsoft.com/office/powerpoint/2010/main" val="85544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D7FA10-A80A-45E2-9F31-9C81914FC03F}"/>
              </a:ext>
            </a:extLst>
          </p:cNvPr>
          <p:cNvSpPr>
            <a:spLocks noGrp="1"/>
          </p:cNvSpPr>
          <p:nvPr>
            <p:ph type="title"/>
          </p:nvPr>
        </p:nvSpPr>
        <p:spPr>
          <a:xfrm>
            <a:off x="648930" y="629266"/>
            <a:ext cx="6188190" cy="1622321"/>
          </a:xfrm>
        </p:spPr>
        <p:txBody>
          <a:bodyPr>
            <a:normAutofit/>
          </a:bodyPr>
          <a:lstStyle/>
          <a:p>
            <a:r>
              <a:rPr lang="en-US">
                <a:solidFill>
                  <a:srgbClr val="EBEBEB"/>
                </a:solidFill>
              </a:rPr>
              <a:t>October to January</a:t>
            </a:r>
            <a:endParaRPr lang="en-GB">
              <a:solidFill>
                <a:srgbClr val="EBEBEB"/>
              </a:solidFill>
            </a:endParaRPr>
          </a:p>
        </p:txBody>
      </p:sp>
      <p:sp>
        <p:nvSpPr>
          <p:cNvPr id="3" name="Content Placeholder 2">
            <a:extLst>
              <a:ext uri="{FF2B5EF4-FFF2-40B4-BE49-F238E27FC236}">
                <a16:creationId xmlns:a16="http://schemas.microsoft.com/office/drawing/2014/main" id="{35B6CFE9-079F-4558-8073-F03A777012A0}"/>
              </a:ext>
            </a:extLst>
          </p:cNvPr>
          <p:cNvSpPr>
            <a:spLocks noGrp="1"/>
          </p:cNvSpPr>
          <p:nvPr>
            <p:ph idx="1"/>
          </p:nvPr>
        </p:nvSpPr>
        <p:spPr>
          <a:xfrm>
            <a:off x="648930" y="2438400"/>
            <a:ext cx="6188189" cy="3785419"/>
          </a:xfrm>
        </p:spPr>
        <p:txBody>
          <a:bodyPr>
            <a:normAutofit/>
          </a:bodyPr>
          <a:lstStyle/>
          <a:p>
            <a:pPr marL="45720" indent="0">
              <a:buNone/>
            </a:pPr>
            <a:r>
              <a:rPr lang="en-GB" b="1">
                <a:solidFill>
                  <a:srgbClr val="FFFFFF"/>
                </a:solidFill>
              </a:rPr>
              <a:t>Free at Last? Civil Rights in the USA, 1918 – 1968</a:t>
            </a:r>
          </a:p>
          <a:p>
            <a:endParaRPr lang="en-GB">
              <a:solidFill>
                <a:srgbClr val="FFFFFF"/>
              </a:solidFill>
            </a:endParaRPr>
          </a:p>
          <a:p>
            <a:pPr lvl="2"/>
            <a:r>
              <a:rPr lang="en-GB" b="1">
                <a:solidFill>
                  <a:srgbClr val="FFFFFF"/>
                </a:solidFill>
              </a:rPr>
              <a:t>The ‘Open Door’ policy and immigration to 1928</a:t>
            </a:r>
          </a:p>
          <a:p>
            <a:pPr lvl="2"/>
            <a:r>
              <a:rPr lang="en-GB" b="1">
                <a:solidFill>
                  <a:srgbClr val="FFFFFF"/>
                </a:solidFill>
              </a:rPr>
              <a:t>‘Separate but Equal’ to 1945</a:t>
            </a:r>
          </a:p>
          <a:p>
            <a:pPr lvl="2"/>
            <a:r>
              <a:rPr lang="en-GB" b="1">
                <a:solidFill>
                  <a:srgbClr val="FFFFFF"/>
                </a:solidFill>
              </a:rPr>
              <a:t>Civil Rights campaigns, to 1968</a:t>
            </a:r>
          </a:p>
          <a:p>
            <a:pPr lvl="2"/>
            <a:r>
              <a:rPr lang="en-GB" b="1">
                <a:solidFill>
                  <a:srgbClr val="FFFFFF"/>
                </a:solidFill>
              </a:rPr>
              <a:t>The ghettos and black American radicalism</a:t>
            </a:r>
            <a:endParaRPr lang="en-GB">
              <a:solidFill>
                <a:srgbClr val="FFFFFF"/>
              </a:solidFill>
            </a:endParaRPr>
          </a:p>
        </p:txBody>
      </p:sp>
      <p:sp>
        <p:nvSpPr>
          <p:cNvPr id="26"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3">
            <a:extLst>
              <a:ext uri="{FF2B5EF4-FFF2-40B4-BE49-F238E27FC236}">
                <a16:creationId xmlns:a16="http://schemas.microsoft.com/office/drawing/2014/main" id="{4CEC4288-CAAE-4693-B546-FC7F020C567F}"/>
              </a:ext>
            </a:extLst>
          </p:cNvPr>
          <p:cNvPicPr>
            <a:picLocks noChangeAspect="1"/>
          </p:cNvPicPr>
          <p:nvPr/>
        </p:nvPicPr>
        <p:blipFill rotWithShape="1">
          <a:blip r:embed="rId3"/>
          <a:srcRect l="43582" r="12297" b="-3"/>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30395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D7FA10-A80A-45E2-9F31-9C81914FC03F}"/>
              </a:ext>
            </a:extLst>
          </p:cNvPr>
          <p:cNvSpPr>
            <a:spLocks noGrp="1"/>
          </p:cNvSpPr>
          <p:nvPr>
            <p:ph type="title"/>
          </p:nvPr>
        </p:nvSpPr>
        <p:spPr>
          <a:xfrm>
            <a:off x="5411931" y="452718"/>
            <a:ext cx="4638903" cy="1400530"/>
          </a:xfrm>
        </p:spPr>
        <p:txBody>
          <a:bodyPr>
            <a:normAutofit/>
          </a:bodyPr>
          <a:lstStyle/>
          <a:p>
            <a:r>
              <a:rPr lang="en-US"/>
              <a:t>January to March</a:t>
            </a:r>
            <a:endParaRPr lang="en-GB"/>
          </a:p>
        </p:txBody>
      </p:sp>
      <p:sp>
        <p:nvSpPr>
          <p:cNvPr id="26"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3">
            <a:extLst>
              <a:ext uri="{FF2B5EF4-FFF2-40B4-BE49-F238E27FC236}">
                <a16:creationId xmlns:a16="http://schemas.microsoft.com/office/drawing/2014/main" id="{B6B2B687-5394-4BED-9DF7-94605654FAC3}"/>
              </a:ext>
            </a:extLst>
          </p:cNvPr>
          <p:cNvPicPr>
            <a:picLocks noChangeAspect="1"/>
          </p:cNvPicPr>
          <p:nvPr/>
        </p:nvPicPr>
        <p:blipFill rotWithShape="1">
          <a:blip r:embed="rId3"/>
          <a:srcRect r="1" b="4159"/>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8" name="Rectangle 27">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5B6CFE9-079F-4558-8073-F03A777012A0}"/>
              </a:ext>
            </a:extLst>
          </p:cNvPr>
          <p:cNvSpPr>
            <a:spLocks noGrp="1"/>
          </p:cNvSpPr>
          <p:nvPr>
            <p:ph idx="1"/>
          </p:nvPr>
        </p:nvSpPr>
        <p:spPr>
          <a:xfrm>
            <a:off x="5410950" y="2052918"/>
            <a:ext cx="4638903" cy="4195481"/>
          </a:xfrm>
        </p:spPr>
        <p:txBody>
          <a:bodyPr>
            <a:normAutofit/>
          </a:bodyPr>
          <a:lstStyle/>
          <a:p>
            <a:pPr marL="45720" indent="0">
              <a:buNone/>
            </a:pPr>
            <a:r>
              <a:rPr lang="en-GB" b="1"/>
              <a:t>The Making of Modern Britain, 1880 – 1951</a:t>
            </a:r>
          </a:p>
          <a:p>
            <a:endParaRPr lang="en-GB"/>
          </a:p>
          <a:p>
            <a:r>
              <a:rPr lang="en-GB" b="1"/>
              <a:t>Divided Society: poverty, housing, politics</a:t>
            </a:r>
          </a:p>
          <a:p>
            <a:r>
              <a:rPr lang="en-GB" b="1"/>
              <a:t>Liberal Reforms, 1906 – 1914</a:t>
            </a:r>
          </a:p>
          <a:p>
            <a:r>
              <a:rPr lang="en-GB" b="1"/>
              <a:t>Social Impact of World War II on Britain</a:t>
            </a:r>
          </a:p>
          <a:p>
            <a:r>
              <a:rPr lang="en-GB" b="1"/>
              <a:t>Labour Reforms: the Welfare State, 1945 – 1951</a:t>
            </a:r>
          </a:p>
          <a:p>
            <a:pPr lvl="2"/>
            <a:endParaRPr lang="en-GB" dirty="0"/>
          </a:p>
        </p:txBody>
      </p:sp>
    </p:spTree>
    <p:extLst>
      <p:ext uri="{BB962C8B-B14F-4D97-AF65-F5344CB8AC3E}">
        <p14:creationId xmlns:p14="http://schemas.microsoft.com/office/powerpoint/2010/main" val="947573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66D7FA10-A80A-45E2-9F31-9C81914FC03F}"/>
              </a:ext>
            </a:extLst>
          </p:cNvPr>
          <p:cNvSpPr>
            <a:spLocks noGrp="1"/>
          </p:cNvSpPr>
          <p:nvPr>
            <p:ph type="title"/>
          </p:nvPr>
        </p:nvSpPr>
        <p:spPr>
          <a:xfrm>
            <a:off x="648930" y="629266"/>
            <a:ext cx="6188190" cy="1622321"/>
          </a:xfrm>
        </p:spPr>
        <p:txBody>
          <a:bodyPr>
            <a:normAutofit/>
          </a:bodyPr>
          <a:lstStyle/>
          <a:p>
            <a:r>
              <a:rPr lang="en-US">
                <a:solidFill>
                  <a:srgbClr val="EBEBEB"/>
                </a:solidFill>
              </a:rPr>
              <a:t>What We Provide</a:t>
            </a:r>
            <a:endParaRPr lang="en-GB">
              <a:solidFill>
                <a:srgbClr val="EBEBEB"/>
              </a:solidFill>
            </a:endParaRPr>
          </a:p>
        </p:txBody>
      </p:sp>
      <p:sp>
        <p:nvSpPr>
          <p:cNvPr id="3" name="Content Placeholder 2">
            <a:extLst>
              <a:ext uri="{FF2B5EF4-FFF2-40B4-BE49-F238E27FC236}">
                <a16:creationId xmlns:a16="http://schemas.microsoft.com/office/drawing/2014/main" id="{35B6CFE9-079F-4558-8073-F03A777012A0}"/>
              </a:ext>
            </a:extLst>
          </p:cNvPr>
          <p:cNvSpPr>
            <a:spLocks noGrp="1"/>
          </p:cNvSpPr>
          <p:nvPr>
            <p:ph idx="1"/>
          </p:nvPr>
        </p:nvSpPr>
        <p:spPr>
          <a:xfrm>
            <a:off x="247650" y="1552576"/>
            <a:ext cx="7048500" cy="5133974"/>
          </a:xfrm>
        </p:spPr>
        <p:txBody>
          <a:bodyPr>
            <a:normAutofit/>
          </a:bodyPr>
          <a:lstStyle/>
          <a:p>
            <a:pPr marL="914400" lvl="2" indent="0">
              <a:lnSpc>
                <a:spcPct val="90000"/>
              </a:lnSpc>
              <a:buNone/>
            </a:pPr>
            <a:r>
              <a:rPr lang="en-US" sz="1500" dirty="0">
                <a:solidFill>
                  <a:srgbClr val="FFFFFF"/>
                </a:solidFill>
              </a:rPr>
              <a:t>All the resources below are available on your young person’s iPad, via Teams and One Note.</a:t>
            </a:r>
          </a:p>
          <a:p>
            <a:pPr marL="914400" lvl="2" indent="0">
              <a:lnSpc>
                <a:spcPct val="90000"/>
              </a:lnSpc>
              <a:buNone/>
            </a:pPr>
            <a:r>
              <a:rPr lang="en-US" sz="1500" b="1" dirty="0">
                <a:solidFill>
                  <a:srgbClr val="FFFFFF"/>
                </a:solidFill>
              </a:rPr>
              <a:t>In Team Files:</a:t>
            </a:r>
          </a:p>
          <a:p>
            <a:pPr lvl="2">
              <a:lnSpc>
                <a:spcPct val="90000"/>
              </a:lnSpc>
            </a:pPr>
            <a:r>
              <a:rPr lang="en-US" sz="1500" dirty="0">
                <a:solidFill>
                  <a:srgbClr val="FFFFFF"/>
                </a:solidFill>
              </a:rPr>
              <a:t>Scottish Wars information booklet </a:t>
            </a:r>
          </a:p>
          <a:p>
            <a:pPr lvl="2">
              <a:lnSpc>
                <a:spcPct val="90000"/>
              </a:lnSpc>
            </a:pPr>
            <a:r>
              <a:rPr lang="en-US" sz="1500" dirty="0">
                <a:solidFill>
                  <a:srgbClr val="FFFFFF"/>
                </a:solidFill>
              </a:rPr>
              <a:t>Free at Last digital textbook</a:t>
            </a:r>
          </a:p>
          <a:p>
            <a:pPr lvl="2">
              <a:lnSpc>
                <a:spcPct val="90000"/>
              </a:lnSpc>
            </a:pPr>
            <a:r>
              <a:rPr lang="en-US" sz="1500" dirty="0">
                <a:solidFill>
                  <a:srgbClr val="FFFFFF"/>
                </a:solidFill>
              </a:rPr>
              <a:t>Making of Modern Britain digital textbook</a:t>
            </a:r>
          </a:p>
          <a:p>
            <a:pPr lvl="2">
              <a:lnSpc>
                <a:spcPct val="90000"/>
              </a:lnSpc>
            </a:pPr>
            <a:r>
              <a:rPr lang="en-US" sz="1500" dirty="0">
                <a:solidFill>
                  <a:srgbClr val="FFFFFF"/>
                </a:solidFill>
              </a:rPr>
              <a:t>All the PowerPoints used in class</a:t>
            </a:r>
          </a:p>
          <a:p>
            <a:pPr lvl="2">
              <a:lnSpc>
                <a:spcPct val="90000"/>
              </a:lnSpc>
            </a:pPr>
            <a:r>
              <a:rPr lang="en-US" sz="1500" dirty="0">
                <a:solidFill>
                  <a:srgbClr val="FFFFFF"/>
                </a:solidFill>
              </a:rPr>
              <a:t>N5 History Question Skills Booklet</a:t>
            </a:r>
          </a:p>
          <a:p>
            <a:pPr lvl="2">
              <a:lnSpc>
                <a:spcPct val="90000"/>
              </a:lnSpc>
            </a:pPr>
            <a:r>
              <a:rPr lang="en-US" sz="1500" dirty="0">
                <a:solidFill>
                  <a:srgbClr val="FFFFFF"/>
                </a:solidFill>
              </a:rPr>
              <a:t>Videos of how to do each of the different types of question</a:t>
            </a:r>
          </a:p>
          <a:p>
            <a:pPr marL="914400" lvl="2" indent="0">
              <a:lnSpc>
                <a:spcPct val="90000"/>
              </a:lnSpc>
              <a:buNone/>
            </a:pPr>
            <a:r>
              <a:rPr lang="en-US" sz="1500" b="1" dirty="0">
                <a:solidFill>
                  <a:srgbClr val="FFFFFF"/>
                </a:solidFill>
              </a:rPr>
              <a:t>In One Note:</a:t>
            </a:r>
          </a:p>
          <a:p>
            <a:pPr lvl="2">
              <a:lnSpc>
                <a:spcPct val="90000"/>
              </a:lnSpc>
            </a:pPr>
            <a:r>
              <a:rPr lang="en-US" sz="1500" dirty="0">
                <a:solidFill>
                  <a:srgbClr val="FFFFFF"/>
                </a:solidFill>
              </a:rPr>
              <a:t>All the work that your young person has done in class – their notes.  This should be the first place they go to for revision</a:t>
            </a:r>
          </a:p>
          <a:p>
            <a:pPr lvl="2">
              <a:lnSpc>
                <a:spcPct val="90000"/>
              </a:lnSpc>
            </a:pPr>
            <a:r>
              <a:rPr lang="en-US" sz="1500" dirty="0">
                <a:solidFill>
                  <a:srgbClr val="FFFFFF"/>
                </a:solidFill>
              </a:rPr>
              <a:t>All the practice skills questions that we have done in class – marked and with feedback</a:t>
            </a:r>
          </a:p>
          <a:p>
            <a:pPr lvl="2">
              <a:lnSpc>
                <a:spcPct val="90000"/>
              </a:lnSpc>
            </a:pPr>
            <a:r>
              <a:rPr lang="en-US" sz="1500" dirty="0">
                <a:solidFill>
                  <a:srgbClr val="FFFFFF"/>
                </a:solidFill>
              </a:rPr>
              <a:t>All their test marks, with feedback and targets on an assessment tracking sheet.  Feedback from assessments will also be shared on </a:t>
            </a:r>
            <a:r>
              <a:rPr lang="en-US" sz="1500" dirty="0" err="1">
                <a:solidFill>
                  <a:srgbClr val="FFFFFF"/>
                </a:solidFill>
              </a:rPr>
              <a:t>Showbie</a:t>
            </a:r>
            <a:r>
              <a:rPr lang="en-US" sz="1500" dirty="0">
                <a:solidFill>
                  <a:srgbClr val="FFFFFF"/>
                </a:solidFill>
              </a:rPr>
              <a:t>.</a:t>
            </a:r>
          </a:p>
          <a:p>
            <a:pPr marL="914400" lvl="2" indent="0">
              <a:lnSpc>
                <a:spcPct val="90000"/>
              </a:lnSpc>
              <a:buNone/>
            </a:pPr>
            <a:endParaRPr lang="en-GB" sz="1000" dirty="0">
              <a:solidFill>
                <a:srgbClr val="FFFFFF"/>
              </a:solidFill>
            </a:endParaRPr>
          </a:p>
        </p:txBody>
      </p:sp>
      <p:sp>
        <p:nvSpPr>
          <p:cNvPr id="2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7AB4501D-DB07-47CD-966C-268F09C75C8C}"/>
              </a:ext>
            </a:extLst>
          </p:cNvPr>
          <p:cNvPicPr>
            <a:picLocks noChangeAspect="1"/>
          </p:cNvPicPr>
          <p:nvPr/>
        </p:nvPicPr>
        <p:blipFill rotWithShape="1">
          <a:blip r:embed="rId3"/>
          <a:srcRect t="10473" r="-1" b="10399"/>
          <a:stretch/>
        </p:blipFill>
        <p:spPr>
          <a:xfrm>
            <a:off x="7230352" y="2"/>
            <a:ext cx="4962068" cy="3428999"/>
          </a:xfrm>
          <a:custGeom>
            <a:avLst/>
            <a:gdLst/>
            <a:ahLst/>
            <a:cxnLst/>
            <a:rect l="l" t="t" r="r" b="b"/>
            <a:pathLst>
              <a:path w="4962068" h="3428999">
                <a:moveTo>
                  <a:pt x="0" y="0"/>
                </a:moveTo>
                <a:lnTo>
                  <a:pt x="1343538" y="0"/>
                </a:lnTo>
                <a:lnTo>
                  <a:pt x="1343538" y="1"/>
                </a:lnTo>
                <a:lnTo>
                  <a:pt x="4962068" y="1"/>
                </a:lnTo>
                <a:lnTo>
                  <a:pt x="4962067" y="3428999"/>
                </a:lnTo>
                <a:lnTo>
                  <a:pt x="250957" y="3428999"/>
                </a:lnTo>
                <a:lnTo>
                  <a:pt x="250957" y="3343961"/>
                </a:lnTo>
                <a:lnTo>
                  <a:pt x="251965" y="3201315"/>
                </a:lnTo>
                <a:lnTo>
                  <a:pt x="250957" y="3057297"/>
                </a:lnTo>
                <a:lnTo>
                  <a:pt x="248940" y="2911221"/>
                </a:lnTo>
                <a:lnTo>
                  <a:pt x="247091" y="2765146"/>
                </a:lnTo>
                <a:lnTo>
                  <a:pt x="243057" y="2617013"/>
                </a:lnTo>
                <a:lnTo>
                  <a:pt x="238855" y="2467509"/>
                </a:lnTo>
                <a:lnTo>
                  <a:pt x="233980" y="2318004"/>
                </a:lnTo>
                <a:lnTo>
                  <a:pt x="227089" y="2167128"/>
                </a:lnTo>
                <a:lnTo>
                  <a:pt x="218852" y="2014881"/>
                </a:lnTo>
                <a:lnTo>
                  <a:pt x="210952" y="1861947"/>
                </a:lnTo>
                <a:lnTo>
                  <a:pt x="200867" y="1709014"/>
                </a:lnTo>
                <a:lnTo>
                  <a:pt x="188764" y="1554023"/>
                </a:lnTo>
                <a:lnTo>
                  <a:pt x="176662" y="1401090"/>
                </a:lnTo>
                <a:lnTo>
                  <a:pt x="162710" y="1245413"/>
                </a:lnTo>
                <a:lnTo>
                  <a:pt x="147414" y="1089051"/>
                </a:lnTo>
                <a:lnTo>
                  <a:pt x="131278" y="934746"/>
                </a:lnTo>
                <a:lnTo>
                  <a:pt x="112452" y="778383"/>
                </a:lnTo>
                <a:lnTo>
                  <a:pt x="92281" y="622707"/>
                </a:lnTo>
                <a:lnTo>
                  <a:pt x="72278" y="466344"/>
                </a:lnTo>
                <a:lnTo>
                  <a:pt x="48914" y="310668"/>
                </a:lnTo>
                <a:lnTo>
                  <a:pt x="25045" y="155677"/>
                </a:lnTo>
                <a:close/>
              </a:path>
            </a:pathLst>
          </a:custGeom>
        </p:spPr>
      </p:pic>
      <p:pic>
        <p:nvPicPr>
          <p:cNvPr id="4" name="Picture 3">
            <a:extLst>
              <a:ext uri="{FF2B5EF4-FFF2-40B4-BE49-F238E27FC236}">
                <a16:creationId xmlns:a16="http://schemas.microsoft.com/office/drawing/2014/main" id="{A8A7431C-DB49-4BB6-A371-5C4D9BA895EC}"/>
              </a:ext>
            </a:extLst>
          </p:cNvPr>
          <p:cNvPicPr>
            <a:picLocks noChangeAspect="1"/>
          </p:cNvPicPr>
          <p:nvPr/>
        </p:nvPicPr>
        <p:blipFill rotWithShape="1">
          <a:blip r:embed="rId4"/>
          <a:srcRect l="3183" r="203" b="2"/>
          <a:stretch/>
        </p:blipFill>
        <p:spPr>
          <a:xfrm>
            <a:off x="7228756" y="3428997"/>
            <a:ext cx="4963244" cy="3429002"/>
          </a:xfrm>
          <a:custGeom>
            <a:avLst/>
            <a:gdLst/>
            <a:ahLst/>
            <a:cxnLst/>
            <a:rect l="l" t="t" r="r" b="b"/>
            <a:pathLst>
              <a:path w="4963244" h="3429002">
                <a:moveTo>
                  <a:pt x="252134" y="0"/>
                </a:moveTo>
                <a:lnTo>
                  <a:pt x="4963244" y="0"/>
                </a:lnTo>
                <a:lnTo>
                  <a:pt x="4963244" y="3429002"/>
                </a:lnTo>
                <a:lnTo>
                  <a:pt x="900697" y="3429002"/>
                </a:lnTo>
                <a:lnTo>
                  <a:pt x="900697" y="3429001"/>
                </a:lnTo>
                <a:lnTo>
                  <a:pt x="0" y="3429001"/>
                </a:lnTo>
                <a:lnTo>
                  <a:pt x="5883" y="3388539"/>
                </a:lnTo>
                <a:lnTo>
                  <a:pt x="23196" y="3269895"/>
                </a:lnTo>
                <a:lnTo>
                  <a:pt x="35299" y="3183484"/>
                </a:lnTo>
                <a:lnTo>
                  <a:pt x="48073" y="3080614"/>
                </a:lnTo>
                <a:lnTo>
                  <a:pt x="63369" y="2958542"/>
                </a:lnTo>
                <a:lnTo>
                  <a:pt x="79506" y="2823439"/>
                </a:lnTo>
                <a:lnTo>
                  <a:pt x="96483" y="2671192"/>
                </a:lnTo>
                <a:lnTo>
                  <a:pt x="114469" y="2505228"/>
                </a:lnTo>
                <a:lnTo>
                  <a:pt x="132454" y="2324863"/>
                </a:lnTo>
                <a:lnTo>
                  <a:pt x="150776" y="2132839"/>
                </a:lnTo>
                <a:lnTo>
                  <a:pt x="167753" y="1925727"/>
                </a:lnTo>
                <a:lnTo>
                  <a:pt x="184058" y="1709014"/>
                </a:lnTo>
                <a:lnTo>
                  <a:pt x="198849" y="1479957"/>
                </a:lnTo>
                <a:lnTo>
                  <a:pt x="212969" y="1241299"/>
                </a:lnTo>
                <a:lnTo>
                  <a:pt x="226248" y="992353"/>
                </a:lnTo>
                <a:lnTo>
                  <a:pt x="230955" y="864794"/>
                </a:lnTo>
                <a:lnTo>
                  <a:pt x="236165" y="734493"/>
                </a:lnTo>
                <a:lnTo>
                  <a:pt x="241040" y="602134"/>
                </a:lnTo>
                <a:lnTo>
                  <a:pt x="244234" y="469088"/>
                </a:lnTo>
                <a:lnTo>
                  <a:pt x="247091" y="333300"/>
                </a:lnTo>
                <a:lnTo>
                  <a:pt x="250117" y="196140"/>
                </a:lnTo>
                <a:lnTo>
                  <a:pt x="252134" y="56237"/>
                </a:lnTo>
                <a:close/>
              </a:path>
            </a:pathLst>
          </a:custGeom>
        </p:spPr>
      </p:pic>
    </p:spTree>
    <p:extLst>
      <p:ext uri="{BB962C8B-B14F-4D97-AF65-F5344CB8AC3E}">
        <p14:creationId xmlns:p14="http://schemas.microsoft.com/office/powerpoint/2010/main" val="36273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C827A80-87AD-46B8-AEFA-F779F1CEFCD6}"/>
              </a:ext>
            </a:extLst>
          </p:cNvPr>
          <p:cNvSpPr>
            <a:spLocks noGrp="1"/>
          </p:cNvSpPr>
          <p:nvPr>
            <p:ph type="title"/>
          </p:nvPr>
        </p:nvSpPr>
        <p:spPr>
          <a:xfrm>
            <a:off x="653143" y="1645920"/>
            <a:ext cx="3522879" cy="4470821"/>
          </a:xfrm>
        </p:spPr>
        <p:txBody>
          <a:bodyPr>
            <a:normAutofit/>
          </a:bodyPr>
          <a:lstStyle/>
          <a:p>
            <a:pPr algn="r"/>
            <a:r>
              <a:rPr lang="en-US">
                <a:solidFill>
                  <a:schemeClr val="bg2"/>
                </a:solidFill>
              </a:rPr>
              <a:t>Assessment Timeline</a:t>
            </a:r>
            <a:endParaRPr lang="en-GB">
              <a:solidFill>
                <a:schemeClr val="bg2"/>
              </a:solidFill>
            </a:endParaRPr>
          </a:p>
        </p:txBody>
      </p:sp>
      <p:sp>
        <p:nvSpPr>
          <p:cNvPr id="3" name="Content Placeholder 2">
            <a:extLst>
              <a:ext uri="{FF2B5EF4-FFF2-40B4-BE49-F238E27FC236}">
                <a16:creationId xmlns:a16="http://schemas.microsoft.com/office/drawing/2014/main" id="{CF5CFA93-2283-4AC7-ABAC-5674F3A5EF40}"/>
              </a:ext>
            </a:extLst>
          </p:cNvPr>
          <p:cNvSpPr>
            <a:spLocks noGrp="1"/>
          </p:cNvSpPr>
          <p:nvPr>
            <p:ph idx="1"/>
          </p:nvPr>
        </p:nvSpPr>
        <p:spPr>
          <a:xfrm>
            <a:off x="5204109" y="1645920"/>
            <a:ext cx="6269434" cy="4470821"/>
          </a:xfrm>
        </p:spPr>
        <p:txBody>
          <a:bodyPr>
            <a:normAutofit lnSpcReduction="10000"/>
          </a:bodyPr>
          <a:lstStyle/>
          <a:p>
            <a:pPr>
              <a:lnSpc>
                <a:spcPct val="90000"/>
              </a:lnSpc>
            </a:pPr>
            <a:r>
              <a:rPr lang="en-US" sz="1700" dirty="0"/>
              <a:t>September – Scottish Wars Test 1</a:t>
            </a:r>
          </a:p>
          <a:p>
            <a:pPr>
              <a:lnSpc>
                <a:spcPct val="90000"/>
              </a:lnSpc>
            </a:pPr>
            <a:r>
              <a:rPr lang="en-US" sz="1700" dirty="0"/>
              <a:t>October – Scottish Wars test 2</a:t>
            </a:r>
          </a:p>
          <a:p>
            <a:pPr>
              <a:lnSpc>
                <a:spcPct val="90000"/>
              </a:lnSpc>
            </a:pPr>
            <a:r>
              <a:rPr lang="en-US" sz="1700" dirty="0"/>
              <a:t>November – Free at Last Test 1</a:t>
            </a:r>
          </a:p>
          <a:p>
            <a:pPr>
              <a:lnSpc>
                <a:spcPct val="90000"/>
              </a:lnSpc>
            </a:pPr>
            <a:r>
              <a:rPr lang="en-US" sz="1700" dirty="0"/>
              <a:t>January – a prelim exam that covers all of Scottish Wars and Free at Last and the first part of Making of Modern Britain.</a:t>
            </a:r>
          </a:p>
          <a:p>
            <a:pPr>
              <a:lnSpc>
                <a:spcPct val="90000"/>
              </a:lnSpc>
            </a:pPr>
            <a:r>
              <a:rPr lang="en-US" sz="1700" dirty="0"/>
              <a:t>March – Assignment – 20% of final grade (see next slide)</a:t>
            </a:r>
          </a:p>
          <a:p>
            <a:pPr>
              <a:lnSpc>
                <a:spcPct val="90000"/>
              </a:lnSpc>
            </a:pPr>
            <a:r>
              <a:rPr lang="en-US" sz="1700" dirty="0"/>
              <a:t>April – Making of Modern Britain Test</a:t>
            </a:r>
          </a:p>
          <a:p>
            <a:pPr>
              <a:lnSpc>
                <a:spcPct val="90000"/>
              </a:lnSpc>
            </a:pPr>
            <a:r>
              <a:rPr lang="en-US" sz="1700" dirty="0"/>
              <a:t>May – final exam covering all of the course</a:t>
            </a:r>
          </a:p>
          <a:p>
            <a:pPr marL="0" indent="0">
              <a:lnSpc>
                <a:spcPct val="90000"/>
              </a:lnSpc>
              <a:buNone/>
            </a:pPr>
            <a:endParaRPr lang="en-US" sz="1700" dirty="0"/>
          </a:p>
          <a:p>
            <a:pPr marL="0" indent="0">
              <a:lnSpc>
                <a:spcPct val="90000"/>
              </a:lnSpc>
              <a:buNone/>
            </a:pPr>
            <a:r>
              <a:rPr lang="en-US" sz="1700" dirty="0"/>
              <a:t>The tests will cover at least half a unit each and the exam at least 70% of the course.</a:t>
            </a:r>
          </a:p>
          <a:p>
            <a:pPr marL="0" indent="0">
              <a:lnSpc>
                <a:spcPct val="90000"/>
              </a:lnSpc>
              <a:buNone/>
            </a:pPr>
            <a:r>
              <a:rPr lang="en-US" sz="1700" dirty="0"/>
              <a:t>In addition to the tests and exam, we will practice regularly the different skills questions for N5 History.</a:t>
            </a:r>
            <a:endParaRPr lang="en-GB" sz="1700" dirty="0"/>
          </a:p>
        </p:txBody>
      </p:sp>
    </p:spTree>
    <p:extLst>
      <p:ext uri="{BB962C8B-B14F-4D97-AF65-F5344CB8AC3E}">
        <p14:creationId xmlns:p14="http://schemas.microsoft.com/office/powerpoint/2010/main" val="872848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49AA099-3336-4171-BB34-C804766AC892}"/>
              </a:ext>
            </a:extLst>
          </p:cNvPr>
          <p:cNvSpPr>
            <a:spLocks noGrp="1"/>
          </p:cNvSpPr>
          <p:nvPr>
            <p:ph type="title"/>
          </p:nvPr>
        </p:nvSpPr>
        <p:spPr>
          <a:xfrm>
            <a:off x="653143" y="1645920"/>
            <a:ext cx="3522879" cy="4470821"/>
          </a:xfrm>
        </p:spPr>
        <p:txBody>
          <a:bodyPr>
            <a:normAutofit/>
          </a:bodyPr>
          <a:lstStyle/>
          <a:p>
            <a:pPr algn="r"/>
            <a:r>
              <a:rPr lang="en-US">
                <a:solidFill>
                  <a:schemeClr val="bg2"/>
                </a:solidFill>
              </a:rPr>
              <a:t>Assignment</a:t>
            </a:r>
            <a:endParaRPr lang="en-GB">
              <a:solidFill>
                <a:schemeClr val="bg2"/>
              </a:solidFill>
            </a:endParaRPr>
          </a:p>
        </p:txBody>
      </p:sp>
      <p:sp>
        <p:nvSpPr>
          <p:cNvPr id="3" name="Content Placeholder 2">
            <a:extLst>
              <a:ext uri="{FF2B5EF4-FFF2-40B4-BE49-F238E27FC236}">
                <a16:creationId xmlns:a16="http://schemas.microsoft.com/office/drawing/2014/main" id="{B2DB613C-7C8A-4F9A-8CC8-F473CA068765}"/>
              </a:ext>
            </a:extLst>
          </p:cNvPr>
          <p:cNvSpPr>
            <a:spLocks noGrp="1"/>
          </p:cNvSpPr>
          <p:nvPr>
            <p:ph idx="1"/>
          </p:nvPr>
        </p:nvSpPr>
        <p:spPr>
          <a:xfrm>
            <a:off x="5204109" y="1645920"/>
            <a:ext cx="6269434" cy="4470821"/>
          </a:xfrm>
        </p:spPr>
        <p:txBody>
          <a:bodyPr vert="horz" lIns="91440" tIns="45720" rIns="91440" bIns="45720" rtlCol="0" anchor="t">
            <a:normAutofit/>
          </a:bodyPr>
          <a:lstStyle/>
          <a:p>
            <a:r>
              <a:rPr lang="en-US" dirty="0"/>
              <a:t>Students research and write an essay on a topic of heir choice for their N5 History Assignment.  </a:t>
            </a:r>
          </a:p>
          <a:p>
            <a:r>
              <a:rPr lang="en-US" dirty="0"/>
              <a:t>This is written in class with a 200 word plan in an hour under exam conditions.  </a:t>
            </a:r>
          </a:p>
          <a:p>
            <a:r>
              <a:rPr lang="en-US" dirty="0"/>
              <a:t>It is marked by the SQA and is worth 20% of the final grade.</a:t>
            </a:r>
          </a:p>
          <a:p>
            <a:pPr marL="0" indent="0">
              <a:buNone/>
            </a:pPr>
            <a:endParaRPr lang="en-US" dirty="0"/>
          </a:p>
        </p:txBody>
      </p:sp>
    </p:spTree>
    <p:extLst>
      <p:ext uri="{BB962C8B-B14F-4D97-AF65-F5344CB8AC3E}">
        <p14:creationId xmlns:p14="http://schemas.microsoft.com/office/powerpoint/2010/main" val="1926496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EF879296-2269-474E-B7F4-52B2245DBA67}"/>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Homework</a:t>
            </a:r>
            <a:endParaRPr lang="en-GB">
              <a:solidFill>
                <a:srgbClr val="FFFFFF"/>
              </a:solidFill>
            </a:endParaRPr>
          </a:p>
        </p:txBody>
      </p:sp>
      <p:sp>
        <p:nvSpPr>
          <p:cNvPr id="3" name="Content Placeholder 2">
            <a:extLst>
              <a:ext uri="{FF2B5EF4-FFF2-40B4-BE49-F238E27FC236}">
                <a16:creationId xmlns:a16="http://schemas.microsoft.com/office/drawing/2014/main" id="{2939710D-F55C-4B55-A9F8-A285C71B68BF}"/>
              </a:ext>
            </a:extLst>
          </p:cNvPr>
          <p:cNvSpPr>
            <a:spLocks noGrp="1"/>
          </p:cNvSpPr>
          <p:nvPr>
            <p:ph idx="1"/>
          </p:nvPr>
        </p:nvSpPr>
        <p:spPr>
          <a:xfrm>
            <a:off x="1103312" y="2402958"/>
            <a:ext cx="8946541" cy="4253023"/>
          </a:xfrm>
        </p:spPr>
        <p:txBody>
          <a:bodyPr>
            <a:normAutofit fontScale="92500" lnSpcReduction="10000"/>
          </a:bodyPr>
          <a:lstStyle/>
          <a:p>
            <a:pPr>
              <a:lnSpc>
                <a:spcPct val="90000"/>
              </a:lnSpc>
            </a:pPr>
            <a:r>
              <a:rPr lang="en-GB" sz="1900" dirty="0"/>
              <a:t>All homework and assessments will be shared on Teams and student Outlook calendars.</a:t>
            </a:r>
          </a:p>
          <a:p>
            <a:pPr>
              <a:lnSpc>
                <a:spcPct val="90000"/>
              </a:lnSpc>
            </a:pPr>
            <a:endParaRPr lang="en-GB" sz="1900" dirty="0"/>
          </a:p>
          <a:p>
            <a:pPr>
              <a:lnSpc>
                <a:spcPct val="90000"/>
              </a:lnSpc>
            </a:pPr>
            <a:r>
              <a:rPr lang="en-GB" sz="1900" dirty="0"/>
              <a:t>N5 candidates should expect homework most weeks, at least once per week, duration usually 30mins – 1 hour per week</a:t>
            </a:r>
          </a:p>
          <a:p>
            <a:pPr>
              <a:lnSpc>
                <a:spcPct val="90000"/>
              </a:lnSpc>
            </a:pPr>
            <a:endParaRPr lang="en-GB" sz="1900" dirty="0"/>
          </a:p>
          <a:p>
            <a:pPr>
              <a:lnSpc>
                <a:spcPct val="90000"/>
              </a:lnSpc>
            </a:pPr>
            <a:r>
              <a:rPr lang="en-GB" sz="1900" dirty="0"/>
              <a:t>Tasks- additional questions to support learning, ‘finishing off’ class work, extra reading, watching a recommended documentary etc.  The majority of homework will be focused upon exam skills and consolidation of content knowledge and understanding.  </a:t>
            </a:r>
          </a:p>
          <a:p>
            <a:pPr>
              <a:lnSpc>
                <a:spcPct val="90000"/>
              </a:lnSpc>
            </a:pPr>
            <a:endParaRPr lang="en-GB" sz="1900" dirty="0"/>
          </a:p>
          <a:p>
            <a:pPr>
              <a:lnSpc>
                <a:spcPct val="90000"/>
              </a:lnSpc>
            </a:pPr>
            <a:r>
              <a:rPr lang="en-GB" sz="1900" dirty="0"/>
              <a:t>Preparation for assessments- revision as well as more exam skills.  Pupils will be given adequate notice before all assessments -1-2 weeks and this will be posted in their Team.</a:t>
            </a:r>
          </a:p>
          <a:p>
            <a:pPr>
              <a:lnSpc>
                <a:spcPct val="90000"/>
              </a:lnSpc>
            </a:pPr>
            <a:endParaRPr lang="en-GB" sz="1900" dirty="0"/>
          </a:p>
          <a:p>
            <a:pPr>
              <a:lnSpc>
                <a:spcPct val="90000"/>
              </a:lnSpc>
            </a:pPr>
            <a:endParaRPr lang="en-GB" sz="1900" dirty="0"/>
          </a:p>
        </p:txBody>
      </p:sp>
    </p:spTree>
    <p:extLst>
      <p:ext uri="{BB962C8B-B14F-4D97-AF65-F5344CB8AC3E}">
        <p14:creationId xmlns:p14="http://schemas.microsoft.com/office/powerpoint/2010/main" val="358772027"/>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31500C-D53A-4F94-AA57-051C9DFD2BFE}"/>
              </a:ext>
            </a:extLst>
          </p:cNvPr>
          <p:cNvSpPr>
            <a:spLocks noGrp="1"/>
          </p:cNvSpPr>
          <p:nvPr>
            <p:ph type="title"/>
          </p:nvPr>
        </p:nvSpPr>
        <p:spPr>
          <a:xfrm>
            <a:off x="648930" y="629266"/>
            <a:ext cx="5616217" cy="1622321"/>
          </a:xfrm>
        </p:spPr>
        <p:txBody>
          <a:bodyPr>
            <a:normAutofit/>
          </a:bodyPr>
          <a:lstStyle/>
          <a:p>
            <a:r>
              <a:rPr lang="en-US">
                <a:solidFill>
                  <a:srgbClr val="EBEBEB"/>
                </a:solidFill>
              </a:rPr>
              <a:t>SQA Past Papers</a:t>
            </a:r>
            <a:endParaRPr lang="en-GB">
              <a:solidFill>
                <a:srgbClr val="EBEBEB"/>
              </a:solidFill>
            </a:endParaRPr>
          </a:p>
        </p:txBody>
      </p:sp>
      <p:sp>
        <p:nvSpPr>
          <p:cNvPr id="21"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23" name="Freeform: Shape 22">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4" name="Picture 3">
            <a:extLst>
              <a:ext uri="{FF2B5EF4-FFF2-40B4-BE49-F238E27FC236}">
                <a16:creationId xmlns:a16="http://schemas.microsoft.com/office/drawing/2014/main" id="{4A107B74-F4F3-4322-8881-6BC696AC32F3}"/>
              </a:ext>
            </a:extLst>
          </p:cNvPr>
          <p:cNvPicPr>
            <a:picLocks noChangeAspect="1"/>
          </p:cNvPicPr>
          <p:nvPr/>
        </p:nvPicPr>
        <p:blipFill>
          <a:blip r:embed="rId2"/>
          <a:stretch>
            <a:fillRect/>
          </a:stretch>
        </p:blipFill>
        <p:spPr>
          <a:xfrm>
            <a:off x="7563742" y="2374262"/>
            <a:ext cx="3980139" cy="2109473"/>
          </a:xfrm>
          <a:prstGeom prst="rect">
            <a:avLst/>
          </a:prstGeom>
          <a:effectLst/>
        </p:spPr>
      </p:pic>
      <p:sp>
        <p:nvSpPr>
          <p:cNvPr id="25" name="Rectangle 24">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3DC484B-BF70-4D64-9373-0832298CF125}"/>
              </a:ext>
            </a:extLst>
          </p:cNvPr>
          <p:cNvSpPr>
            <a:spLocks noGrp="1"/>
          </p:cNvSpPr>
          <p:nvPr>
            <p:ph idx="1"/>
          </p:nvPr>
        </p:nvSpPr>
        <p:spPr>
          <a:xfrm>
            <a:off x="648931" y="2438400"/>
            <a:ext cx="5616216" cy="3785419"/>
          </a:xfrm>
        </p:spPr>
        <p:txBody>
          <a:bodyPr>
            <a:normAutofit/>
          </a:bodyPr>
          <a:lstStyle/>
          <a:p>
            <a:pPr>
              <a:lnSpc>
                <a:spcPct val="90000"/>
              </a:lnSpc>
            </a:pPr>
            <a:r>
              <a:rPr lang="en-US" sz="1700">
                <a:solidFill>
                  <a:srgbClr val="FFFFFF"/>
                </a:solidFill>
              </a:rPr>
              <a:t>All SQA past-papers and marking instructions are available, for free on the N5 History SQA page: </a:t>
            </a:r>
          </a:p>
          <a:p>
            <a:pPr marL="0" indent="0">
              <a:lnSpc>
                <a:spcPct val="90000"/>
              </a:lnSpc>
              <a:buNone/>
            </a:pPr>
            <a:r>
              <a:rPr lang="en-US" sz="1700">
                <a:solidFill>
                  <a:srgbClr val="FFFFFF"/>
                </a:solidFill>
                <a:hlinkClick r:id="rId3"/>
              </a:rPr>
              <a:t>https://www.sqa.org.uk/sqa/47447.html</a:t>
            </a:r>
            <a:r>
              <a:rPr lang="en-US" sz="1700">
                <a:solidFill>
                  <a:srgbClr val="FFFFFF"/>
                </a:solidFill>
              </a:rPr>
              <a:t> </a:t>
            </a:r>
          </a:p>
          <a:p>
            <a:pPr>
              <a:lnSpc>
                <a:spcPct val="90000"/>
              </a:lnSpc>
            </a:pPr>
            <a:r>
              <a:rPr lang="en-US" sz="1700">
                <a:solidFill>
                  <a:srgbClr val="FFFFFF"/>
                </a:solidFill>
              </a:rPr>
              <a:t>We use this page in class often and students are encouraged to be proactive and practice as many past-paper questions as they can.</a:t>
            </a:r>
          </a:p>
          <a:p>
            <a:pPr>
              <a:lnSpc>
                <a:spcPct val="90000"/>
              </a:lnSpc>
            </a:pPr>
            <a:r>
              <a:rPr lang="en-US" sz="1700">
                <a:solidFill>
                  <a:srgbClr val="FFFFFF"/>
                </a:solidFill>
              </a:rPr>
              <a:t>Ideally, these questions should be done without notes and timed at 1.75 minutes per mark.</a:t>
            </a:r>
          </a:p>
          <a:p>
            <a:pPr>
              <a:lnSpc>
                <a:spcPct val="90000"/>
              </a:lnSpc>
            </a:pPr>
            <a:r>
              <a:rPr lang="en-US" sz="1700">
                <a:solidFill>
                  <a:srgbClr val="FFFFFF"/>
                </a:solidFill>
              </a:rPr>
              <a:t>Useful information about how marks are earned can also be found on the SQA Understanding Standards website:</a:t>
            </a:r>
          </a:p>
          <a:p>
            <a:pPr marL="0" indent="0">
              <a:lnSpc>
                <a:spcPct val="90000"/>
              </a:lnSpc>
              <a:buNone/>
            </a:pPr>
            <a:r>
              <a:rPr lang="en-US" sz="1700">
                <a:solidFill>
                  <a:srgbClr val="FFFFFF"/>
                </a:solidFill>
                <a:hlinkClick r:id="rId4"/>
              </a:rPr>
              <a:t>https://www.understandingstandards.org.uk/Subjects/History/national5</a:t>
            </a:r>
            <a:r>
              <a:rPr lang="en-US" sz="1700">
                <a:solidFill>
                  <a:srgbClr val="FFFFFF"/>
                </a:solidFill>
              </a:rPr>
              <a:t> </a:t>
            </a:r>
          </a:p>
          <a:p>
            <a:pPr>
              <a:lnSpc>
                <a:spcPct val="90000"/>
              </a:lnSpc>
            </a:pPr>
            <a:endParaRPr lang="en-GB" sz="1700">
              <a:solidFill>
                <a:srgbClr val="FFFFFF"/>
              </a:solidFill>
            </a:endParaRPr>
          </a:p>
        </p:txBody>
      </p:sp>
    </p:spTree>
    <p:extLst>
      <p:ext uri="{BB962C8B-B14F-4D97-AF65-F5344CB8AC3E}">
        <p14:creationId xmlns:p14="http://schemas.microsoft.com/office/powerpoint/2010/main" val="549925361"/>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7"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0"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8088967D-059D-4F9F-A1FC-329981DE0A6C}"/>
              </a:ext>
            </a:extLst>
          </p:cNvPr>
          <p:cNvSpPr>
            <a:spLocks noGrp="1"/>
          </p:cNvSpPr>
          <p:nvPr>
            <p:ph type="title"/>
          </p:nvPr>
        </p:nvSpPr>
        <p:spPr>
          <a:xfrm>
            <a:off x="806195" y="804672"/>
            <a:ext cx="3521359" cy="5248656"/>
          </a:xfrm>
        </p:spPr>
        <p:txBody>
          <a:bodyPr anchor="ctr">
            <a:normAutofit/>
          </a:bodyPr>
          <a:lstStyle/>
          <a:p>
            <a:pPr algn="ctr"/>
            <a:r>
              <a:rPr lang="en-US"/>
              <a:t>Estimates</a:t>
            </a:r>
            <a:endParaRPr lang="en-GB"/>
          </a:p>
        </p:txBody>
      </p:sp>
      <p:sp>
        <p:nvSpPr>
          <p:cNvPr id="3" name="Content Placeholder 2">
            <a:extLst>
              <a:ext uri="{FF2B5EF4-FFF2-40B4-BE49-F238E27FC236}">
                <a16:creationId xmlns:a16="http://schemas.microsoft.com/office/drawing/2014/main" id="{9787A1BB-09B1-4C1E-8393-FA1006D3FEC8}"/>
              </a:ext>
            </a:extLst>
          </p:cNvPr>
          <p:cNvSpPr>
            <a:spLocks noGrp="1"/>
          </p:cNvSpPr>
          <p:nvPr>
            <p:ph idx="1"/>
          </p:nvPr>
        </p:nvSpPr>
        <p:spPr>
          <a:xfrm>
            <a:off x="4975861" y="804671"/>
            <a:ext cx="6399930" cy="5248657"/>
          </a:xfrm>
        </p:spPr>
        <p:txBody>
          <a:bodyPr anchor="ctr">
            <a:normAutofit/>
          </a:bodyPr>
          <a:lstStyle/>
          <a:p>
            <a:pPr>
              <a:lnSpc>
                <a:spcPct val="90000"/>
              </a:lnSpc>
            </a:pPr>
            <a:r>
              <a:rPr lang="en-US" sz="1700"/>
              <a:t>The prelim, </a:t>
            </a:r>
            <a:r>
              <a:rPr lang="en-US" sz="1700" dirty="0"/>
              <a:t>which will cover at least 70% of the course will be the main piece of evidence used by teachers to base a final estimate grade on. (Specified by the SQA as being the most robust type of evidence to base estimates on).</a:t>
            </a:r>
          </a:p>
          <a:p>
            <a:pPr>
              <a:lnSpc>
                <a:spcPct val="90000"/>
              </a:lnSpc>
            </a:pPr>
            <a:r>
              <a:rPr lang="en-US" sz="1700" dirty="0"/>
              <a:t>We will also look at the test marks across the year, although these will carry less weight than the exam.</a:t>
            </a:r>
          </a:p>
          <a:p>
            <a:pPr>
              <a:lnSpc>
                <a:spcPct val="90000"/>
              </a:lnSpc>
            </a:pPr>
            <a:r>
              <a:rPr lang="en-US" sz="1700" dirty="0"/>
              <a:t>We will also look at the skills questions done in class throughout the year, although these will carry less weight than the tests and exam.  Any done ‘closed book’ and timed will be more robust evidence.</a:t>
            </a:r>
          </a:p>
          <a:p>
            <a:pPr>
              <a:lnSpc>
                <a:spcPct val="90000"/>
              </a:lnSpc>
            </a:pPr>
            <a:endParaRPr lang="en-US" sz="1700" dirty="0"/>
          </a:p>
          <a:p>
            <a:pPr marL="0" indent="0">
              <a:lnSpc>
                <a:spcPct val="90000"/>
              </a:lnSpc>
              <a:buNone/>
            </a:pPr>
            <a:r>
              <a:rPr lang="en-US" sz="1700" dirty="0"/>
              <a:t>It is enormously important that your young person works hard throughout the year.  With no final SQA exam to work towards, it is important that all young people are striving to produce their best work and evidence all year.</a:t>
            </a:r>
          </a:p>
          <a:p>
            <a:pPr marL="0" indent="0">
              <a:lnSpc>
                <a:spcPct val="90000"/>
              </a:lnSpc>
              <a:buNone/>
            </a:pPr>
            <a:endParaRPr lang="en-GB" sz="1700" dirty="0"/>
          </a:p>
        </p:txBody>
      </p:sp>
    </p:spTree>
    <p:extLst>
      <p:ext uri="{BB962C8B-B14F-4D97-AF65-F5344CB8AC3E}">
        <p14:creationId xmlns:p14="http://schemas.microsoft.com/office/powerpoint/2010/main" val="3607380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21"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3074F012-290E-4315-ACD7-0F4DA2FA0452}"/>
              </a:ext>
            </a:extLst>
          </p:cNvPr>
          <p:cNvSpPr>
            <a:spLocks noGrp="1"/>
          </p:cNvSpPr>
          <p:nvPr>
            <p:ph type="title"/>
          </p:nvPr>
        </p:nvSpPr>
        <p:spPr>
          <a:xfrm>
            <a:off x="806195" y="804672"/>
            <a:ext cx="3521359" cy="5248656"/>
          </a:xfrm>
        </p:spPr>
        <p:txBody>
          <a:bodyPr anchor="ctr">
            <a:normAutofit/>
          </a:bodyPr>
          <a:lstStyle/>
          <a:p>
            <a:pPr algn="ctr">
              <a:lnSpc>
                <a:spcPct val="90000"/>
              </a:lnSpc>
            </a:pPr>
            <a:r>
              <a:rPr lang="en-US" sz="3900"/>
              <a:t>What happens if my young person does not have evidence to estimate a National 5 pass?</a:t>
            </a:r>
            <a:endParaRPr lang="en-GB" sz="3900"/>
          </a:p>
        </p:txBody>
      </p:sp>
      <p:sp>
        <p:nvSpPr>
          <p:cNvPr id="3" name="Content Placeholder 2">
            <a:extLst>
              <a:ext uri="{FF2B5EF4-FFF2-40B4-BE49-F238E27FC236}">
                <a16:creationId xmlns:a16="http://schemas.microsoft.com/office/drawing/2014/main" id="{EEBD2A3E-1314-4037-9830-52470D2C286E}"/>
              </a:ext>
            </a:extLst>
          </p:cNvPr>
          <p:cNvSpPr>
            <a:spLocks noGrp="1"/>
          </p:cNvSpPr>
          <p:nvPr>
            <p:ph idx="1"/>
          </p:nvPr>
        </p:nvSpPr>
        <p:spPr>
          <a:xfrm>
            <a:off x="4975861" y="804671"/>
            <a:ext cx="6399930" cy="5248657"/>
          </a:xfrm>
        </p:spPr>
        <p:txBody>
          <a:bodyPr anchor="ctr">
            <a:normAutofit/>
          </a:bodyPr>
          <a:lstStyle/>
          <a:p>
            <a:r>
              <a:rPr lang="en-US" dirty="0"/>
              <a:t>The History classes are mixed National 4 and 5 level classes.</a:t>
            </a:r>
          </a:p>
          <a:p>
            <a:r>
              <a:rPr lang="en-US" dirty="0"/>
              <a:t>All pupils are working towards National 5 and following the National 5 course.</a:t>
            </a:r>
          </a:p>
          <a:p>
            <a:r>
              <a:rPr lang="en-US" dirty="0"/>
              <a:t>Most, but not all students will pass National 5 assessments.</a:t>
            </a:r>
          </a:p>
          <a:p>
            <a:r>
              <a:rPr lang="en-US" dirty="0"/>
              <a:t>We will identify, from an early stage, any pupil who we think may need to ‘bank’ National 4 level unit passes, for potential presentation at National 4 level.</a:t>
            </a:r>
          </a:p>
          <a:p>
            <a:r>
              <a:rPr lang="en-US" dirty="0"/>
              <a:t>Final decisions about presentation level will be made in the spring term.</a:t>
            </a:r>
            <a:endParaRPr lang="en-GB" dirty="0"/>
          </a:p>
        </p:txBody>
      </p:sp>
    </p:spTree>
    <p:extLst>
      <p:ext uri="{BB962C8B-B14F-4D97-AF65-F5344CB8AC3E}">
        <p14:creationId xmlns:p14="http://schemas.microsoft.com/office/powerpoint/2010/main" val="957001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C004C91-9324-4E94-BC28-856AE162D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solidFill>
            <a:srgbClr val="FFFFFF"/>
          </a:solidFill>
          <a:ln>
            <a:noFill/>
          </a:ln>
        </p:spPr>
      </p:sp>
      <p:sp>
        <p:nvSpPr>
          <p:cNvPr id="12" name="Freeform 7">
            <a:extLst>
              <a:ext uri="{FF2B5EF4-FFF2-40B4-BE49-F238E27FC236}">
                <a16:creationId xmlns:a16="http://schemas.microsoft.com/office/drawing/2014/main" id="{5B562CD4-39C5-44ED-BD68-B789B305E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9A8250C-1C03-47E0-9CE8-9E9FDA7F68B3}"/>
              </a:ext>
            </a:extLst>
          </p:cNvPr>
          <p:cNvSpPr>
            <a:spLocks noGrp="1"/>
          </p:cNvSpPr>
          <p:nvPr>
            <p:ph type="title"/>
          </p:nvPr>
        </p:nvSpPr>
        <p:spPr>
          <a:xfrm>
            <a:off x="646111" y="452718"/>
            <a:ext cx="9404723" cy="1180711"/>
          </a:xfrm>
        </p:spPr>
        <p:txBody>
          <a:bodyPr>
            <a:normAutofit/>
          </a:bodyPr>
          <a:lstStyle/>
          <a:p>
            <a:r>
              <a:rPr lang="en-US" dirty="0"/>
              <a:t>How can you help?</a:t>
            </a:r>
            <a:endParaRPr lang="en-GB" dirty="0"/>
          </a:p>
        </p:txBody>
      </p:sp>
      <p:sp>
        <p:nvSpPr>
          <p:cNvPr id="3" name="Content Placeholder 2">
            <a:extLst>
              <a:ext uri="{FF2B5EF4-FFF2-40B4-BE49-F238E27FC236}">
                <a16:creationId xmlns:a16="http://schemas.microsoft.com/office/drawing/2014/main" id="{69C206B5-7523-48DB-82C2-369EC0FCB31E}"/>
              </a:ext>
            </a:extLst>
          </p:cNvPr>
          <p:cNvSpPr>
            <a:spLocks noGrp="1"/>
          </p:cNvSpPr>
          <p:nvPr>
            <p:ph idx="1"/>
          </p:nvPr>
        </p:nvSpPr>
        <p:spPr>
          <a:xfrm>
            <a:off x="643856" y="2548281"/>
            <a:ext cx="7152860" cy="3654389"/>
          </a:xfrm>
        </p:spPr>
        <p:txBody>
          <a:bodyPr>
            <a:normAutofit fontScale="92500"/>
          </a:bodyPr>
          <a:lstStyle/>
          <a:p>
            <a:r>
              <a:rPr lang="en-GB" dirty="0">
                <a:solidFill>
                  <a:schemeClr val="bg1"/>
                </a:solidFill>
              </a:rPr>
              <a:t>Provide support and encouragement - take an interest</a:t>
            </a:r>
          </a:p>
          <a:p>
            <a:r>
              <a:rPr lang="en-GB" dirty="0">
                <a:solidFill>
                  <a:schemeClr val="bg1"/>
                </a:solidFill>
              </a:rPr>
              <a:t>Check over work</a:t>
            </a:r>
          </a:p>
          <a:p>
            <a:r>
              <a:rPr lang="en-GB" dirty="0">
                <a:solidFill>
                  <a:schemeClr val="bg1"/>
                </a:solidFill>
              </a:rPr>
              <a:t>Quiz before a test</a:t>
            </a:r>
          </a:p>
          <a:p>
            <a:r>
              <a:rPr lang="en-GB" dirty="0">
                <a:solidFill>
                  <a:schemeClr val="bg1"/>
                </a:solidFill>
              </a:rPr>
              <a:t>Monitor progress and targets</a:t>
            </a:r>
          </a:p>
          <a:p>
            <a:r>
              <a:rPr lang="en-GB" dirty="0">
                <a:solidFill>
                  <a:schemeClr val="bg1"/>
                </a:solidFill>
              </a:rPr>
              <a:t>Provide time and a quiet space to study</a:t>
            </a:r>
          </a:p>
          <a:p>
            <a:r>
              <a:rPr lang="en-GB" dirty="0">
                <a:solidFill>
                  <a:schemeClr val="bg1"/>
                </a:solidFill>
              </a:rPr>
              <a:t>Health and well-being – encourage breaks, exercise and good sleep</a:t>
            </a:r>
          </a:p>
          <a:p>
            <a:r>
              <a:rPr lang="en-GB" dirty="0">
                <a:solidFill>
                  <a:schemeClr val="bg1"/>
                </a:solidFill>
              </a:rPr>
              <a:t>Help your young person with organisation and planning.</a:t>
            </a:r>
          </a:p>
          <a:p>
            <a:r>
              <a:rPr lang="en-GB" dirty="0">
                <a:solidFill>
                  <a:schemeClr val="bg1"/>
                </a:solidFill>
              </a:rPr>
              <a:t>Encourage attendance and punctuality</a:t>
            </a:r>
          </a:p>
        </p:txBody>
      </p:sp>
      <p:pic>
        <p:nvPicPr>
          <p:cNvPr id="5" name="Picture 4">
            <a:extLst>
              <a:ext uri="{FF2B5EF4-FFF2-40B4-BE49-F238E27FC236}">
                <a16:creationId xmlns:a16="http://schemas.microsoft.com/office/drawing/2014/main" id="{88D181C5-E52A-441C-8750-A19000CE05CA}"/>
              </a:ext>
            </a:extLst>
          </p:cNvPr>
          <p:cNvPicPr>
            <a:picLocks noChangeAspect="1"/>
          </p:cNvPicPr>
          <p:nvPr/>
        </p:nvPicPr>
        <p:blipFill>
          <a:blip r:embed="rId3"/>
          <a:stretch>
            <a:fillRect/>
          </a:stretch>
        </p:blipFill>
        <p:spPr>
          <a:xfrm>
            <a:off x="8828259" y="2548281"/>
            <a:ext cx="2016897" cy="1733038"/>
          </a:xfrm>
          <a:prstGeom prst="rect">
            <a:avLst/>
          </a:prstGeom>
          <a:effectLst/>
        </p:spPr>
      </p:pic>
      <p:pic>
        <p:nvPicPr>
          <p:cNvPr id="4" name="Picture 3">
            <a:extLst>
              <a:ext uri="{FF2B5EF4-FFF2-40B4-BE49-F238E27FC236}">
                <a16:creationId xmlns:a16="http://schemas.microsoft.com/office/drawing/2014/main" id="{DF997A3D-7981-4092-889E-1DD5973E95CA}"/>
              </a:ext>
            </a:extLst>
          </p:cNvPr>
          <p:cNvPicPr>
            <a:picLocks noChangeAspect="1"/>
          </p:cNvPicPr>
          <p:nvPr/>
        </p:nvPicPr>
        <p:blipFill>
          <a:blip r:embed="rId4"/>
          <a:stretch>
            <a:fillRect/>
          </a:stretch>
        </p:blipFill>
        <p:spPr>
          <a:xfrm>
            <a:off x="8620473" y="4477261"/>
            <a:ext cx="2432469" cy="1733038"/>
          </a:xfrm>
          <a:prstGeom prst="rect">
            <a:avLst/>
          </a:prstGeom>
          <a:effectLst/>
        </p:spPr>
      </p:pic>
    </p:spTree>
    <p:extLst>
      <p:ext uri="{BB962C8B-B14F-4D97-AF65-F5344CB8AC3E}">
        <p14:creationId xmlns:p14="http://schemas.microsoft.com/office/powerpoint/2010/main" val="2565404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90E5FD-B15D-49FA-AE45-9B68B934A63E}"/>
              </a:ext>
            </a:extLst>
          </p:cNvPr>
          <p:cNvSpPr>
            <a:spLocks noGrp="1"/>
          </p:cNvSpPr>
          <p:nvPr>
            <p:ph type="title"/>
          </p:nvPr>
        </p:nvSpPr>
        <p:spPr>
          <a:xfrm>
            <a:off x="648930" y="629266"/>
            <a:ext cx="5616217" cy="1622321"/>
          </a:xfrm>
        </p:spPr>
        <p:txBody>
          <a:bodyPr>
            <a:normAutofit/>
          </a:bodyPr>
          <a:lstStyle/>
          <a:p>
            <a:r>
              <a:rPr lang="en-US">
                <a:solidFill>
                  <a:srgbClr val="EBEBEB"/>
                </a:solidFill>
              </a:rPr>
              <a:t>Useful Websites and Resources</a:t>
            </a:r>
            <a:endParaRPr lang="en-GB">
              <a:solidFill>
                <a:srgbClr val="EBEBEB"/>
              </a:solidFill>
            </a:endParaRPr>
          </a:p>
        </p:txBody>
      </p:sp>
      <p:sp>
        <p:nvSpPr>
          <p:cNvPr id="75"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77" name="Freeform: Shape 76">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1028" name="Picture 4" descr="See the source image">
            <a:extLst>
              <a:ext uri="{FF2B5EF4-FFF2-40B4-BE49-F238E27FC236}">
                <a16:creationId xmlns:a16="http://schemas.microsoft.com/office/drawing/2014/main" id="{BEA525C7-3546-41BF-AF07-827A4C9DB5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86041" y="647698"/>
            <a:ext cx="3935540" cy="5562601"/>
          </a:xfrm>
          <a:prstGeom prst="rect">
            <a:avLst/>
          </a:prstGeom>
          <a:noFill/>
          <a:effectLst/>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B3F63AED-808B-4B8F-BA71-C7D9533DDDF7}"/>
              </a:ext>
            </a:extLst>
          </p:cNvPr>
          <p:cNvSpPr>
            <a:spLocks noGrp="1"/>
          </p:cNvSpPr>
          <p:nvPr>
            <p:ph idx="1"/>
          </p:nvPr>
        </p:nvSpPr>
        <p:spPr>
          <a:xfrm>
            <a:off x="648931" y="2438400"/>
            <a:ext cx="5616216" cy="3785419"/>
          </a:xfrm>
        </p:spPr>
        <p:txBody>
          <a:bodyPr>
            <a:normAutofit/>
          </a:bodyPr>
          <a:lstStyle/>
          <a:p>
            <a:r>
              <a:rPr lang="en-GB">
                <a:solidFill>
                  <a:srgbClr val="FFFFFF"/>
                </a:solidFill>
              </a:rPr>
              <a:t>BBC Bitesize History</a:t>
            </a:r>
          </a:p>
          <a:p>
            <a:pPr marL="0" indent="0">
              <a:buNone/>
            </a:pPr>
            <a:r>
              <a:rPr lang="en-GB">
                <a:solidFill>
                  <a:srgbClr val="FFFFFF"/>
                </a:solidFill>
                <a:hlinkClick r:id="rId3"/>
              </a:rPr>
              <a:t>https://www.bbc.co.uk/bitesize/subjects/z2phvcw</a:t>
            </a:r>
            <a:r>
              <a:rPr lang="en-GB">
                <a:solidFill>
                  <a:srgbClr val="FFFFFF"/>
                </a:solidFill>
              </a:rPr>
              <a:t> </a:t>
            </a:r>
          </a:p>
          <a:p>
            <a:r>
              <a:rPr lang="en-GB">
                <a:solidFill>
                  <a:srgbClr val="FFFFFF"/>
                </a:solidFill>
              </a:rPr>
              <a:t>Mr Marr History  </a:t>
            </a:r>
          </a:p>
          <a:p>
            <a:pPr marL="0" indent="0">
              <a:buNone/>
            </a:pPr>
            <a:r>
              <a:rPr lang="en-GB">
                <a:solidFill>
                  <a:srgbClr val="FFFFFF"/>
                </a:solidFill>
                <a:hlinkClick r:id="rId4"/>
              </a:rPr>
              <a:t>https://mrmarrhistory.wordpress.com/national-45/</a:t>
            </a:r>
            <a:r>
              <a:rPr lang="en-GB">
                <a:solidFill>
                  <a:srgbClr val="FFFFFF"/>
                </a:solidFill>
              </a:rPr>
              <a:t> </a:t>
            </a:r>
          </a:p>
          <a:p>
            <a:pPr marL="0" indent="0">
              <a:buNone/>
            </a:pPr>
            <a:endParaRPr lang="en-GB">
              <a:solidFill>
                <a:srgbClr val="FFFFFF"/>
              </a:solidFill>
            </a:endParaRPr>
          </a:p>
          <a:p>
            <a:pPr marL="0" indent="0">
              <a:buNone/>
            </a:pPr>
            <a:r>
              <a:rPr lang="en-GB">
                <a:solidFill>
                  <a:srgbClr val="FFFFFF"/>
                </a:solidFill>
              </a:rPr>
              <a:t>If you want to invest in a study guide, the Bright Red ones are best.  Avoid the ‘How to Pass’ for N5 History – it isn’t very good.  </a:t>
            </a:r>
          </a:p>
          <a:p>
            <a:pPr marL="0" indent="0">
              <a:buNone/>
            </a:pPr>
            <a:endParaRPr lang="en-GB">
              <a:solidFill>
                <a:srgbClr val="FFFFFF"/>
              </a:solidFill>
            </a:endParaRPr>
          </a:p>
        </p:txBody>
      </p:sp>
    </p:spTree>
    <p:extLst>
      <p:ext uri="{BB962C8B-B14F-4D97-AF65-F5344CB8AC3E}">
        <p14:creationId xmlns:p14="http://schemas.microsoft.com/office/powerpoint/2010/main" val="2573942030"/>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8FB1814C534C4FB7FAF42E1D7D0002" ma:contentTypeVersion="18" ma:contentTypeDescription="Create a new document." ma:contentTypeScope="" ma:versionID="661b148c59d11bc584f70817ee7f4059">
  <xsd:schema xmlns:xsd="http://www.w3.org/2001/XMLSchema" xmlns:xs="http://www.w3.org/2001/XMLSchema" xmlns:p="http://schemas.microsoft.com/office/2006/metadata/properties" xmlns:ns2="41ff5a41-8242-4d90-878e-1381b250cbf3" xmlns:ns3="f401ed1c-79c0-462e-a367-55d9eedeba93" targetNamespace="http://schemas.microsoft.com/office/2006/metadata/properties" ma:root="true" ma:fieldsID="6f8ef98bf9ebf194e7f5999d06611489" ns2:_="" ns3:_="">
    <xsd:import namespace="41ff5a41-8242-4d90-878e-1381b250cbf3"/>
    <xsd:import namespace="f401ed1c-79c0-462e-a367-55d9eedeba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AutoKeyPoints" minOccurs="0"/>
                <xsd:element ref="ns3:MediaServiceKeyPoints"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ff5a41-8242-4d90-878e-1381b250cb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3bb72f2-57b4-4d3d-b212-1d74ca4789f2}" ma:internalName="TaxCatchAll" ma:showField="CatchAllData" ma:web="41ff5a41-8242-4d90-878e-1381b250cbf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401ed1c-79c0-462e-a367-55d9eedeba9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1ff5a41-8242-4d90-878e-1381b250cbf3" xsi:nil="true"/>
    <lcf76f155ced4ddcb4097134ff3c332f xmlns="f401ed1c-79c0-462e-a367-55d9eedeba9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D926593-18F4-4F76-8B6D-DF702FC91CE4}"/>
</file>

<file path=customXml/itemProps2.xml><?xml version="1.0" encoding="utf-8"?>
<ds:datastoreItem xmlns:ds="http://schemas.openxmlformats.org/officeDocument/2006/customXml" ds:itemID="{97D5CD37-ABBD-429A-B152-168550903DD7}">
  <ds:schemaRefs>
    <ds:schemaRef ds:uri="http://schemas.microsoft.com/sharepoint/v3/contenttype/forms"/>
  </ds:schemaRefs>
</ds:datastoreItem>
</file>

<file path=customXml/itemProps3.xml><?xml version="1.0" encoding="utf-8"?>
<ds:datastoreItem xmlns:ds="http://schemas.openxmlformats.org/officeDocument/2006/customXml" ds:itemID="{9C565495-6024-4D77-8BD5-A4A10F9FCD9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311</TotalTime>
  <Words>1083</Words>
  <Application>Microsoft Office PowerPoint</Application>
  <PresentationFormat>Widescreen</PresentationFormat>
  <Paragraphs>101</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Ion</vt:lpstr>
      <vt:lpstr>National 5 History</vt:lpstr>
      <vt:lpstr>Course Content</vt:lpstr>
      <vt:lpstr>June to October</vt:lpstr>
      <vt:lpstr>October to January</vt:lpstr>
      <vt:lpstr>January to March</vt:lpstr>
      <vt:lpstr>What We Provide</vt:lpstr>
      <vt:lpstr>Assessment Timeline</vt:lpstr>
      <vt:lpstr>Assignment</vt:lpstr>
      <vt:lpstr>Homework</vt:lpstr>
      <vt:lpstr>SQA Past Papers</vt:lpstr>
      <vt:lpstr>Estimates</vt:lpstr>
      <vt:lpstr>What happens if my young person does not have evidence to estimate a National 5 pass?</vt:lpstr>
      <vt:lpstr>How can you help?</vt:lpstr>
      <vt:lpstr>Useful Websites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5 History</dc:title>
  <dc:creator>Ms Watterson</dc:creator>
  <cp:lastModifiedBy>Rhona</cp:lastModifiedBy>
  <cp:revision>7</cp:revision>
  <dcterms:created xsi:type="dcterms:W3CDTF">2020-12-06T21:42:03Z</dcterms:created>
  <dcterms:modified xsi:type="dcterms:W3CDTF">2025-06-24T10:52:22Z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0x010100A08FB1814C534C4FB7FAF42E1D7D0002</vt:lpwstr>
  </property>
</Properties>
</file>