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4"/>
  </p:sldMasterIdLst>
  <p:sldIdLst>
    <p:sldId id="256" r:id="rId5"/>
    <p:sldId id="257" r:id="rId6"/>
    <p:sldId id="259" r:id="rId7"/>
    <p:sldId id="260" r:id="rId8"/>
    <p:sldId id="258" r:id="rId9"/>
    <p:sldId id="261" r:id="rId10"/>
    <p:sldId id="263" r:id="rId11"/>
    <p:sldId id="272" r:id="rId12"/>
    <p:sldId id="264" r:id="rId13"/>
    <p:sldId id="265" r:id="rId14"/>
    <p:sldId id="270" r:id="rId15"/>
    <p:sldId id="269" r:id="rId16"/>
    <p:sldId id="274" r:id="rId17"/>
    <p:sldId id="271"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380"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ax="1280" units="cm"/>
          <inkml:channel name="Y" type="integer" max="960" units="cm"/>
        </inkml:traceFormat>
        <inkml:channelProperties>
          <inkml:channelProperty channel="X" name="resolution" value="28.31858" units="1/cm"/>
          <inkml:channelProperty channel="Y" name="resolution" value="28.31858" units="1/cm"/>
        </inkml:channelProperties>
      </inkml:inkSource>
      <inkml:timestamp xml:id="ts0" timeString="2017-08-28T16:14:29.697"/>
    </inkml:context>
    <inkml:brush xml:id="br0">
      <inkml:brushProperty name="width" value="0.21167" units="cm"/>
      <inkml:brushProperty name="height" value="0.21167" units="cm"/>
      <inkml:brushProperty name="color" value="#FF0000"/>
      <inkml:brushProperty name="fitToCurve" value="1"/>
    </inkml:brush>
  </inkml:definitions>
  <inkml:traceGroup>
    <inkml:annotationXML>
      <emma:emma xmlns:emma="http://www.w3.org/2003/04/emma" version="1.0">
        <emma:interpretation id="{CCE61DC8-741F-4B89-8329-6DBE84B09367}" emma:medium="tactile" emma:mode="ink">
          <msink:context xmlns:msink="http://schemas.microsoft.com/ink/2010/main" type="inkDrawing" rotatedBoundingBox="13296,803 21921,4462 21622,5166 12997,1507" semanticType="callout" shapeName="Other"/>
        </emma:interpretation>
      </emma:emma>
    </inkml:annotationXML>
    <inkml:trace contextRef="#ctx0" brushRef="#br0">0 0,'52'52,"-26"0,103 52,27 25,-78-51,129 52,-78-53,27 53,77 0,-77-27,25 1,27 51,-53-103,1 52,-27-52,27 52,-53-27,27 1,0-26,-1 0,53 77,25-25,-26 26,53-27,-53 27,-129-130,129 78,53 51,-27-25,104 25,-26-51,-26 0,26 26,78-27,-78 1,-233-78,155 26,79 104,76-79,-128-25,51 26,-52-26,0 0,-25 0,-105 0,-25 26,-26-52,-26 0</inkml:trace>
  </inkml:traceGroup>
</inkml:ink>
</file>

<file path=ppt/ink/ink2.xml><?xml version="1.0" encoding="utf-8"?>
<inkml:ink xmlns:inkml="http://www.w3.org/2003/InkML">
  <inkml:definitions>
    <inkml:context xml:id="ctx0">
      <inkml:inkSource xml:id="inkSrc0">
        <inkml:traceFormat>
          <inkml:channel name="X" type="integer" max="1280" units="cm"/>
          <inkml:channel name="Y" type="integer" max="960" units="cm"/>
        </inkml:traceFormat>
        <inkml:channelProperties>
          <inkml:channelProperty channel="X" name="resolution" value="28.31858" units="1/cm"/>
          <inkml:channelProperty channel="Y" name="resolution" value="28.31858" units="1/cm"/>
        </inkml:channelProperties>
      </inkml:inkSource>
      <inkml:timestamp xml:id="ts0" timeString="2017-08-28T16:14:31.179"/>
    </inkml:context>
    <inkml:brush xml:id="br0">
      <inkml:brushProperty name="width" value="0.21167" units="cm"/>
      <inkml:brushProperty name="height" value="0.21167" units="cm"/>
      <inkml:brushProperty name="color" value="#FF0000"/>
      <inkml:brushProperty name="fitToCurve" value="1"/>
    </inkml:brush>
  </inkml:definitions>
  <inkml:traceGroup>
    <inkml:annotationXML>
      <emma:emma xmlns:emma="http://www.w3.org/2003/04/emma" version="1.0">
        <emma:interpretation id="{7C5B404E-77A3-48B9-8179-F37AEB9E3C65}" emma:medium="tactile" emma:mode="ink">
          <msink:context xmlns:msink="http://schemas.microsoft.com/ink/2010/main" type="inkDrawing" rotatedBoundingBox="11604,4779 22147,264 22325,679 11782,5194" semanticType="callout" shapeName="Other"/>
        </emma:interpretation>
      </emma:emma>
    </inkml:annotationXML>
    <inkml:trace contextRef="#ctx0" brushRef="#br0">10601 0,'0'0,"-26"0,-26 0,-26 0,27 0,-27 0,0 0,-26 26,27 25,-53 27,0-26,-25 26,77-52,-77 103,-79-25,79-26,-53 51,1 1,-26-1,207-129,-207 104,-1 52,-103-27,52 27,0-1,-26 27,26-79,-52 27,130-52,-52 25,25 53,53-52,-52 51,25-77,27 25,-52 1,25-26,1 26,0-27,-53-25,27 52,0-78,0 77,-27-25,1-26,-26 0,78 52,-52-79,77 53,-51-26,52 26,51-52,26 0,1 0,-1 25,26-25,26 0,-51 26,-1-26,78 0,0-26,0 26</inkml:trace>
  </inkml:traceGroup>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D8B89AFA-68DF-416B-A196-0644BCF7317F}" type="datetimeFigureOut">
              <a:rPr lang="en-GB" smtClean="0"/>
              <a:t>23/06/2025</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4AD95983-905F-458B-B164-6739A9EE7C17}"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8B89AFA-68DF-416B-A196-0644BCF7317F}" type="datetimeFigureOut">
              <a:rPr lang="en-GB" smtClean="0"/>
              <a:t>23/06/2025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D95983-905F-458B-B164-6739A9EE7C17}"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8B89AFA-68DF-416B-A196-0644BCF7317F}" type="datetimeFigureOut">
              <a:rPr lang="en-GB" smtClean="0"/>
              <a:t>23/06/2025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D95983-905F-458B-B164-6739A9EE7C17}"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8B89AFA-68DF-416B-A196-0644BCF7317F}" type="datetimeFigureOut">
              <a:rPr lang="en-GB" smtClean="0"/>
              <a:t>23/06/2025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D95983-905F-458B-B164-6739A9EE7C17}"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D8B89AFA-68DF-416B-A196-0644BCF7317F}" type="datetimeFigureOut">
              <a:rPr lang="en-GB" smtClean="0"/>
              <a:t>23/06/2025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AD95983-905F-458B-B164-6739A9EE7C17}"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8B89AFA-68DF-416B-A196-0644BCF7317F}" type="datetimeFigureOut">
              <a:rPr lang="en-GB" smtClean="0"/>
              <a:t>23/06/2025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AD95983-905F-458B-B164-6739A9EE7C17}"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B89AFA-68DF-416B-A196-0644BCF7317F}" type="datetimeFigureOut">
              <a:rPr lang="en-GB" smtClean="0"/>
              <a:t>23/06/2025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AD95983-905F-458B-B164-6739A9EE7C17}"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8B89AFA-68DF-416B-A196-0644BCF7317F}" type="datetimeFigureOut">
              <a:rPr lang="en-GB" smtClean="0"/>
              <a:t>23/06/2025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D95983-905F-458B-B164-6739A9EE7C17}"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D8B89AFA-68DF-416B-A196-0644BCF7317F}" type="datetimeFigureOut">
              <a:rPr lang="en-GB" smtClean="0"/>
              <a:t>23/06/2025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077200" y="6356350"/>
            <a:ext cx="609600" cy="365125"/>
          </a:xfrm>
        </p:spPr>
        <p:txBody>
          <a:bodyPr/>
          <a:lstStyle/>
          <a:p>
            <a:fld id="{4AD95983-905F-458B-B164-6739A9EE7C17}" type="slidenum">
              <a:rPr lang="en-GB" smtClean="0"/>
              <a:t>‹#›</a:t>
            </a:fld>
            <a:endParaRPr lang="en-GB"/>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8B89AFA-68DF-416B-A196-0644BCF7317F}" type="datetimeFigureOut">
              <a:rPr lang="en-GB" smtClean="0"/>
              <a:t>23/06/2025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D95983-905F-458B-B164-6739A9EE7C17}"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8B89AFA-68DF-416B-A196-0644BCF7317F}" type="datetimeFigureOut">
              <a:rPr lang="en-GB" smtClean="0"/>
              <a:t>23/06/2025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D95983-905F-458B-B164-6739A9EE7C17}"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8B89AFA-68DF-416B-A196-0644BCF7317F}" type="datetimeFigureOut">
              <a:rPr lang="en-GB" smtClean="0"/>
              <a:t>23/06/2025</a:t>
            </a:fld>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AD95983-905F-458B-B164-6739A9EE7C17}" type="slidenum">
              <a:rPr lang="en-GB" smtClean="0"/>
              <a:t>‹#›</a:t>
            </a:fld>
            <a:endParaRPr lang="en-GB"/>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sqa.org.uk/pastpapers/findpastpaper.ht"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7.emf"/><Relationship Id="rId5" Type="http://schemas.openxmlformats.org/officeDocument/2006/relationships/customXml" Target="../ink/ink2.xml"/><Relationship Id="rId4" Type="http://schemas.openxmlformats.org/officeDocument/2006/relationships/image" Target="../media/image16.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15816" y="692696"/>
            <a:ext cx="6048672" cy="1440160"/>
          </a:xfrm>
        </p:spPr>
        <p:txBody>
          <a:bodyPr/>
          <a:lstStyle/>
          <a:p>
            <a:r>
              <a:rPr lang="en-GB" sz="7200" dirty="0"/>
              <a:t>Higher</a:t>
            </a:r>
            <a:r>
              <a:rPr lang="en-GB" dirty="0"/>
              <a:t> </a:t>
            </a:r>
            <a:r>
              <a:rPr lang="en-GB" sz="7200" dirty="0"/>
              <a:t>History</a:t>
            </a:r>
          </a:p>
        </p:txBody>
      </p:sp>
      <p:sp>
        <p:nvSpPr>
          <p:cNvPr id="3" name="Subtitle 2"/>
          <p:cNvSpPr>
            <a:spLocks noGrp="1"/>
          </p:cNvSpPr>
          <p:nvPr>
            <p:ph type="subTitle" idx="1"/>
          </p:nvPr>
        </p:nvSpPr>
        <p:spPr>
          <a:xfrm>
            <a:off x="3923928" y="2636912"/>
            <a:ext cx="4896544" cy="1872208"/>
          </a:xfrm>
        </p:spPr>
        <p:txBody>
          <a:bodyPr>
            <a:normAutofit/>
          </a:bodyPr>
          <a:lstStyle/>
          <a:p>
            <a:r>
              <a:rPr lang="en-GB" sz="4800" dirty="0"/>
              <a:t>   A guide for parents and carers</a:t>
            </a:r>
          </a:p>
          <a:p>
            <a:endParaRPr lang="en-GB" sz="4800" dirty="0"/>
          </a:p>
        </p:txBody>
      </p:sp>
      <p:pic>
        <p:nvPicPr>
          <p:cNvPr id="11266" name="Picture 2" descr="C:\Users\fdunlop6\AppData\Local\Microsoft\Windows\Temporary Internet Files\Content.IE5\4ELOQ6ZN\Keep_Calm_and_Do_History[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660" y="1484784"/>
            <a:ext cx="3275856" cy="4896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0106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Qualifications for the Course</a:t>
            </a:r>
          </a:p>
        </p:txBody>
      </p:sp>
      <p:sp>
        <p:nvSpPr>
          <p:cNvPr id="3" name="Content Placeholder 2"/>
          <p:cNvSpPr>
            <a:spLocks noGrp="1"/>
          </p:cNvSpPr>
          <p:nvPr>
            <p:ph idx="1"/>
          </p:nvPr>
        </p:nvSpPr>
        <p:spPr/>
        <p:txBody>
          <a:bodyPr>
            <a:normAutofit/>
          </a:bodyPr>
          <a:lstStyle/>
          <a:p>
            <a:r>
              <a:rPr lang="en-GB" dirty="0"/>
              <a:t>The most suitable qualification for Higher History is a good pass at N5 History. This is because some of the skills at N5 are applicable at Higher, though the performance level will be more demanding. </a:t>
            </a:r>
          </a:p>
          <a:p>
            <a:r>
              <a:rPr lang="en-GB" dirty="0"/>
              <a:t>Students who have not studied History before Higher will require to have a pass at N5 or better in another Social Subject. </a:t>
            </a:r>
          </a:p>
          <a:p>
            <a:r>
              <a:rPr lang="en-GB" dirty="0"/>
              <a:t>Students not meeting either of the key requirements may be admitted after discussion with Ms Watterson</a:t>
            </a:r>
            <a:r>
              <a:rPr lang="en-GB"/>
              <a:t>, the Faculty </a:t>
            </a:r>
            <a:r>
              <a:rPr lang="en-GB" dirty="0"/>
              <a:t>Head.</a:t>
            </a:r>
          </a:p>
        </p:txBody>
      </p:sp>
    </p:spTree>
    <p:extLst>
      <p:ext uri="{BB962C8B-B14F-4D97-AF65-F5344CB8AC3E}">
        <p14:creationId xmlns:p14="http://schemas.microsoft.com/office/powerpoint/2010/main" val="2770944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2076840"/>
          </a:xfrm>
        </p:spPr>
        <p:txBody>
          <a:bodyPr/>
          <a:lstStyle/>
          <a:p>
            <a:r>
              <a:rPr lang="en-GB" dirty="0"/>
              <a:t>Course Content </a:t>
            </a:r>
          </a:p>
        </p:txBody>
      </p:sp>
      <p:sp>
        <p:nvSpPr>
          <p:cNvPr id="3" name="Content Placeholder 2"/>
          <p:cNvSpPr>
            <a:spLocks noGrp="1"/>
          </p:cNvSpPr>
          <p:nvPr>
            <p:ph idx="1"/>
          </p:nvPr>
        </p:nvSpPr>
        <p:spPr>
          <a:xfrm>
            <a:off x="457200" y="2852936"/>
            <a:ext cx="8229600" cy="3816424"/>
          </a:xfrm>
        </p:spPr>
        <p:txBody>
          <a:bodyPr/>
          <a:lstStyle/>
          <a:p>
            <a:r>
              <a:rPr lang="en-GB" b="1" dirty="0"/>
              <a:t>Section 1 – Scottish</a:t>
            </a:r>
          </a:p>
          <a:p>
            <a:pPr marL="0" indent="0">
              <a:buNone/>
            </a:pPr>
            <a:r>
              <a:rPr lang="en-GB" b="1" dirty="0"/>
              <a:t>Migration and Empire, 1830-1939</a:t>
            </a:r>
          </a:p>
          <a:p>
            <a:r>
              <a:rPr lang="en-GB" dirty="0"/>
              <a:t>The migration of Scots</a:t>
            </a:r>
          </a:p>
          <a:p>
            <a:r>
              <a:rPr lang="en-GB" dirty="0"/>
              <a:t>The experience of immigrants in Scotland</a:t>
            </a:r>
          </a:p>
          <a:p>
            <a:r>
              <a:rPr lang="en-GB" dirty="0"/>
              <a:t>The impact of Scots emigrants on the empire</a:t>
            </a:r>
          </a:p>
          <a:p>
            <a:r>
              <a:rPr lang="en-GB" dirty="0"/>
              <a:t>The effects of migration and empire on Scotland, to 1939</a:t>
            </a:r>
          </a:p>
          <a:p>
            <a:endParaRPr lang="en-GB" dirty="0"/>
          </a:p>
          <a:p>
            <a:endParaRPr lang="en-GB" dirty="0"/>
          </a:p>
        </p:txBody>
      </p:sp>
      <p:pic>
        <p:nvPicPr>
          <p:cNvPr id="1026" name="Picture 2" descr="Scottish emigration ...">
            <a:extLst>
              <a:ext uri="{FF2B5EF4-FFF2-40B4-BE49-F238E27FC236}">
                <a16:creationId xmlns:a16="http://schemas.microsoft.com/office/drawing/2014/main" id="{69EB0DD3-CE7B-4554-8B3D-7F704DA8CB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804295"/>
            <a:ext cx="3223636" cy="2480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9815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19256" cy="1008112"/>
          </a:xfrm>
        </p:spPr>
        <p:txBody>
          <a:bodyPr/>
          <a:lstStyle/>
          <a:p>
            <a:r>
              <a:rPr lang="en-GB" dirty="0"/>
              <a:t>Course Content Cont.</a:t>
            </a:r>
          </a:p>
        </p:txBody>
      </p:sp>
      <p:sp>
        <p:nvSpPr>
          <p:cNvPr id="3" name="Content Placeholder 2"/>
          <p:cNvSpPr>
            <a:spLocks noGrp="1"/>
          </p:cNvSpPr>
          <p:nvPr>
            <p:ph idx="1"/>
          </p:nvPr>
        </p:nvSpPr>
        <p:spPr>
          <a:xfrm>
            <a:off x="323528" y="2276872"/>
            <a:ext cx="8373616" cy="4263752"/>
          </a:xfrm>
        </p:spPr>
        <p:txBody>
          <a:bodyPr>
            <a:normAutofit fontScale="92500" lnSpcReduction="20000"/>
          </a:bodyPr>
          <a:lstStyle/>
          <a:p>
            <a:r>
              <a:rPr lang="en-GB" b="1" dirty="0"/>
              <a:t>Section 2 – British</a:t>
            </a:r>
          </a:p>
          <a:p>
            <a:endParaRPr lang="en-GB" b="1" dirty="0"/>
          </a:p>
          <a:p>
            <a:r>
              <a:rPr lang="en-GB" sz="3200" b="1" dirty="0"/>
              <a:t>Britain 1851-1951 </a:t>
            </a:r>
            <a:endParaRPr lang="en-GB" sz="3200" dirty="0"/>
          </a:p>
          <a:p>
            <a:pPr lvl="0"/>
            <a:r>
              <a:rPr lang="en-GB" sz="3200" dirty="0"/>
              <a:t>The women's suffrage movement up to 1928.</a:t>
            </a:r>
          </a:p>
          <a:p>
            <a:pPr lvl="0"/>
            <a:r>
              <a:rPr lang="en-GB" sz="3200" dirty="0"/>
              <a:t>An assessment of the Liberal welfare reforms 1906-1914.</a:t>
            </a:r>
          </a:p>
          <a:p>
            <a:pPr lvl="0"/>
            <a:r>
              <a:rPr lang="en-GB" sz="3200" dirty="0"/>
              <a:t>The reasons why the Liberals introduced their welfare reforms.</a:t>
            </a:r>
          </a:p>
          <a:p>
            <a:pPr lvl="0"/>
            <a:r>
              <a:rPr lang="en-GB" sz="3200" dirty="0"/>
              <a:t>An assessment of the Labour social welfare reforms 1945-1951</a:t>
            </a:r>
          </a:p>
          <a:p>
            <a:pPr lvl="0"/>
            <a:endParaRPr lang="en-GB" sz="3200" dirty="0"/>
          </a:p>
          <a:p>
            <a:endParaRPr lang="en-GB" b="1" dirty="0"/>
          </a:p>
        </p:txBody>
      </p:sp>
      <p:pic>
        <p:nvPicPr>
          <p:cNvPr id="6147" name="Picture 3" descr="C:\Users\fdunlop6\AppData\Local\Microsoft\Windows\Temporary Internet Files\Content.IE5\DG9OCJ1Y\download[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332656"/>
            <a:ext cx="2520280" cy="2950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7141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860816"/>
          </a:xfrm>
        </p:spPr>
        <p:txBody>
          <a:bodyPr/>
          <a:lstStyle/>
          <a:p>
            <a:r>
              <a:rPr lang="en-GB" dirty="0"/>
              <a:t>Course Content Cont.</a:t>
            </a:r>
          </a:p>
        </p:txBody>
      </p:sp>
      <p:sp>
        <p:nvSpPr>
          <p:cNvPr id="3" name="Content Placeholder 2"/>
          <p:cNvSpPr>
            <a:spLocks noGrp="1"/>
          </p:cNvSpPr>
          <p:nvPr>
            <p:ph idx="1"/>
          </p:nvPr>
        </p:nvSpPr>
        <p:spPr>
          <a:xfrm>
            <a:off x="457200" y="2852936"/>
            <a:ext cx="8229600" cy="4104456"/>
          </a:xfrm>
        </p:spPr>
        <p:txBody>
          <a:bodyPr vert="horz" lIns="91440" tIns="45720" rIns="91440" bIns="45720" anchor="t">
            <a:normAutofit fontScale="92500" lnSpcReduction="10000"/>
          </a:bodyPr>
          <a:lstStyle/>
          <a:p>
            <a:r>
              <a:rPr lang="en-GB" b="1" dirty="0"/>
              <a:t>Section 3 – European and World</a:t>
            </a:r>
          </a:p>
          <a:p>
            <a:r>
              <a:rPr lang="en-GB" b="1" dirty="0"/>
              <a:t>Growth of Nationalism: Germany 1815-1939 and Appeasement and the Road to War, to 1939</a:t>
            </a:r>
            <a:endParaRPr lang="en-GB" sz="3200" dirty="0"/>
          </a:p>
          <a:p>
            <a:pPr lvl="0"/>
            <a:r>
              <a:rPr lang="en-GB" sz="3200" dirty="0"/>
              <a:t>The rise to power of the Nazis, 1918-1933.</a:t>
            </a:r>
          </a:p>
          <a:p>
            <a:pPr lvl="0"/>
            <a:r>
              <a:rPr lang="en-GB" sz="3200" dirty="0"/>
              <a:t>The Nazis in power, 1933-1939.</a:t>
            </a:r>
          </a:p>
          <a:p>
            <a:r>
              <a:rPr lang="en-GB" sz="3200" dirty="0"/>
              <a:t>The reasons for aggressive Fascist Foreign Policy, 1933-1939.</a:t>
            </a:r>
          </a:p>
          <a:p>
            <a:r>
              <a:rPr lang="en-GB" sz="3200" dirty="0"/>
              <a:t>The reasons for the British policy of Appeasement 1936-1938</a:t>
            </a:r>
          </a:p>
          <a:p>
            <a:endParaRPr lang="en-GB" dirty="0"/>
          </a:p>
        </p:txBody>
      </p:sp>
      <p:pic>
        <p:nvPicPr>
          <p:cNvPr id="4098" name="Picture 2" descr="C:\Users\fdunlop6\AppData\Local\Microsoft\Windows\Temporary Internet Files\Content.IE5\DG9OCJ1Y\Adolf+Hitler+color+photo-ww2shot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4209" y="348883"/>
            <a:ext cx="2448272" cy="3024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4575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52704"/>
          </a:xfrm>
        </p:spPr>
        <p:txBody>
          <a:bodyPr>
            <a:normAutofit fontScale="90000"/>
          </a:bodyPr>
          <a:lstStyle/>
          <a:p>
            <a:r>
              <a:rPr lang="en-GB" dirty="0"/>
              <a:t>The Final Grade is made up of…..</a:t>
            </a:r>
          </a:p>
        </p:txBody>
      </p:sp>
      <p:sp>
        <p:nvSpPr>
          <p:cNvPr id="3" name="Content Placeholder 2"/>
          <p:cNvSpPr>
            <a:spLocks noGrp="1"/>
          </p:cNvSpPr>
          <p:nvPr>
            <p:ph idx="1"/>
          </p:nvPr>
        </p:nvSpPr>
        <p:spPr>
          <a:xfrm>
            <a:off x="457200" y="1628800"/>
            <a:ext cx="8229600" cy="4824536"/>
          </a:xfrm>
        </p:spPr>
        <p:txBody>
          <a:bodyPr>
            <a:normAutofit fontScale="92500" lnSpcReduction="20000"/>
          </a:bodyPr>
          <a:lstStyle/>
          <a:p>
            <a:r>
              <a:rPr lang="en-GB" sz="2800" b="1" dirty="0"/>
              <a:t>The Final Exam </a:t>
            </a:r>
            <a:r>
              <a:rPr lang="en-GB" sz="2800" dirty="0"/>
              <a:t>–  students will have to complete 2 papers</a:t>
            </a:r>
          </a:p>
          <a:p>
            <a:pPr marL="0" indent="0">
              <a:buNone/>
            </a:pPr>
            <a:r>
              <a:rPr lang="en-GB" sz="2800" dirty="0"/>
              <a:t> </a:t>
            </a:r>
            <a:r>
              <a:rPr lang="en-GB" sz="2800" u="sng" dirty="0">
                <a:solidFill>
                  <a:srgbClr val="FF0000"/>
                </a:solidFill>
              </a:rPr>
              <a:t>Scottish</a:t>
            </a:r>
            <a:r>
              <a:rPr lang="en-GB" sz="2800" dirty="0"/>
              <a:t> – 36 Marks (33%)– 1 hr 30 mins</a:t>
            </a:r>
          </a:p>
          <a:p>
            <a:r>
              <a:rPr lang="en-GB" sz="2800" dirty="0"/>
              <a:t>Questions are worth 8, 10, 10 &amp; 8 marks each – based around all 4 of the Scottish Topics.</a:t>
            </a:r>
          </a:p>
          <a:p>
            <a:r>
              <a:rPr lang="en-GB" sz="2800" u="sng" dirty="0">
                <a:solidFill>
                  <a:srgbClr val="FF0000"/>
                </a:solidFill>
              </a:rPr>
              <a:t>British, European and World </a:t>
            </a:r>
            <a:r>
              <a:rPr lang="en-GB" sz="2800" dirty="0"/>
              <a:t>– 44 marks (40%) – 1 hr 30 mins</a:t>
            </a:r>
          </a:p>
          <a:p>
            <a:pPr marL="0" indent="0">
              <a:buNone/>
            </a:pPr>
            <a:r>
              <a:rPr lang="en-GB" sz="2800" dirty="0"/>
              <a:t>  - One 22 mark essay from the British Unit</a:t>
            </a:r>
          </a:p>
          <a:p>
            <a:pPr marL="0" indent="0">
              <a:buNone/>
            </a:pPr>
            <a:r>
              <a:rPr lang="en-GB" sz="2800" dirty="0"/>
              <a:t>  - One 22 mark essay from the  German Unit</a:t>
            </a:r>
          </a:p>
          <a:p>
            <a:pPr marL="0" indent="0">
              <a:buNone/>
            </a:pPr>
            <a:endParaRPr lang="en-GB" sz="2800" u="sng" dirty="0">
              <a:solidFill>
                <a:srgbClr val="FF0000"/>
              </a:solidFill>
            </a:endParaRPr>
          </a:p>
          <a:p>
            <a:pPr marL="0" indent="0">
              <a:buNone/>
            </a:pPr>
            <a:r>
              <a:rPr lang="en-GB" sz="2800" b="1" dirty="0"/>
              <a:t>Course Assignment </a:t>
            </a:r>
            <a:r>
              <a:rPr lang="en-GB" sz="2800" dirty="0"/>
              <a:t>– 30 marks (27%) 1 hour 30 minutes in class with a plan of up to 250 words. The essay is externally marked by the SQA.</a:t>
            </a:r>
            <a:endParaRPr lang="en-GB" sz="1700" dirty="0">
              <a:solidFill>
                <a:srgbClr val="FF0000"/>
              </a:solidFill>
            </a:endParaRPr>
          </a:p>
          <a:p>
            <a:endParaRPr lang="en-GB" dirty="0"/>
          </a:p>
        </p:txBody>
      </p:sp>
    </p:spTree>
    <p:extLst>
      <p:ext uri="{BB962C8B-B14F-4D97-AF65-F5344CB8AC3E}">
        <p14:creationId xmlns:p14="http://schemas.microsoft.com/office/powerpoint/2010/main" val="431868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368152"/>
          </a:xfrm>
        </p:spPr>
        <p:txBody>
          <a:bodyPr>
            <a:normAutofit/>
          </a:bodyPr>
          <a:lstStyle/>
          <a:p>
            <a:r>
              <a:rPr lang="en-GB" dirty="0"/>
              <a:t>What we provide….</a:t>
            </a:r>
          </a:p>
        </p:txBody>
      </p:sp>
      <p:sp>
        <p:nvSpPr>
          <p:cNvPr id="3" name="Content Placeholder 2"/>
          <p:cNvSpPr>
            <a:spLocks noGrp="1"/>
          </p:cNvSpPr>
          <p:nvPr>
            <p:ph idx="1"/>
          </p:nvPr>
        </p:nvSpPr>
        <p:spPr>
          <a:xfrm>
            <a:off x="295563" y="1870650"/>
            <a:ext cx="8229600" cy="4608512"/>
          </a:xfrm>
        </p:spPr>
        <p:txBody>
          <a:bodyPr vert="horz" lIns="91440" tIns="45720" rIns="91440" bIns="45720" anchor="t">
            <a:normAutofit/>
          </a:bodyPr>
          <a:lstStyle/>
          <a:p>
            <a:r>
              <a:rPr lang="en-GB" sz="2200" dirty="0"/>
              <a:t>Five periods per week of teaching.</a:t>
            </a:r>
          </a:p>
          <a:p>
            <a:r>
              <a:rPr lang="en-GB" sz="2200" dirty="0"/>
              <a:t>Slides and information on One Note pages for each unit of learning as well as a skills booklet, supporting students to develop essay writing and source handling skills. For the Germany and British units we also have electronic textbooks available on the class Team.</a:t>
            </a:r>
          </a:p>
          <a:p>
            <a:r>
              <a:rPr lang="en-GB" sz="2200" dirty="0"/>
              <a:t>Opportunities for individuals to come with queries at lunchtimes, and/or after school, as issues arise </a:t>
            </a:r>
          </a:p>
          <a:p>
            <a:r>
              <a:rPr lang="en-GB" sz="2200" dirty="0"/>
              <a:t>Young people  can post questions on Teams or email their class teacher with questions at any time and they will be answered by within a reasonable time frame. </a:t>
            </a:r>
          </a:p>
          <a:p>
            <a:pPr marL="0" indent="0">
              <a:buNone/>
            </a:pPr>
            <a:endParaRPr lang="en-GB" sz="2200" dirty="0"/>
          </a:p>
          <a:p>
            <a:endParaRPr lang="en-GB" dirty="0"/>
          </a:p>
        </p:txBody>
      </p:sp>
      <p:pic>
        <p:nvPicPr>
          <p:cNvPr id="8194" name="Picture 2" descr="C:\Users\fdunlop6\AppData\Local\Microsoft\Windows\Temporary Internet Files\Content.IE5\4ELOQ6ZN\teacher-never-stop-learning[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99392"/>
            <a:ext cx="3094856" cy="2060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1124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500776"/>
          </a:xfrm>
        </p:spPr>
        <p:txBody>
          <a:bodyPr/>
          <a:lstStyle/>
          <a:p>
            <a:r>
              <a:rPr lang="en-GB" dirty="0"/>
              <a:t>And…..</a:t>
            </a:r>
          </a:p>
        </p:txBody>
      </p:sp>
      <p:sp>
        <p:nvSpPr>
          <p:cNvPr id="3" name="Content Placeholder 2"/>
          <p:cNvSpPr>
            <a:spLocks noGrp="1"/>
          </p:cNvSpPr>
          <p:nvPr>
            <p:ph idx="1"/>
          </p:nvPr>
        </p:nvSpPr>
        <p:spPr>
          <a:xfrm>
            <a:off x="467544" y="2996952"/>
            <a:ext cx="8229600" cy="3744416"/>
          </a:xfrm>
        </p:spPr>
        <p:txBody>
          <a:bodyPr>
            <a:normAutofit/>
          </a:bodyPr>
          <a:lstStyle/>
          <a:p>
            <a:r>
              <a:rPr lang="en-GB" dirty="0"/>
              <a:t>For much of the year, the Higher Class may well be our top priority with regard to preparation and marking. </a:t>
            </a:r>
          </a:p>
          <a:p>
            <a:r>
              <a:rPr lang="en-GB" dirty="0"/>
              <a:t>The teachers involved meet regularly to discuss the progress of both classes and individuals, to ensure consistency of assessment marking, to ensure momentum is maintained and for simple transmission of information. The amount of cooperation between colleagues is extensive and we work as a team throughout. </a:t>
            </a:r>
          </a:p>
        </p:txBody>
      </p:sp>
      <p:pic>
        <p:nvPicPr>
          <p:cNvPr id="2050" name="Picture 2" descr="C:\Users\fdunlop6\AppData\Local\Microsoft\Windows\Temporary Internet Files\Content.IE5\20KZNXEY\People-044-Talking-Bubbl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99792" y="1091564"/>
            <a:ext cx="5364088" cy="1761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8706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208" y="373688"/>
            <a:ext cx="8250288" cy="936104"/>
          </a:xfrm>
        </p:spPr>
        <p:txBody>
          <a:bodyPr>
            <a:normAutofit/>
          </a:bodyPr>
          <a:lstStyle/>
          <a:p>
            <a:r>
              <a:rPr lang="en-GB" dirty="0"/>
              <a:t>What else? </a:t>
            </a:r>
          </a:p>
        </p:txBody>
      </p:sp>
      <p:sp>
        <p:nvSpPr>
          <p:cNvPr id="3" name="Content Placeholder 2"/>
          <p:cNvSpPr>
            <a:spLocks noGrp="1"/>
          </p:cNvSpPr>
          <p:nvPr>
            <p:ph idx="1"/>
          </p:nvPr>
        </p:nvSpPr>
        <p:spPr>
          <a:xfrm>
            <a:off x="611560" y="1484784"/>
            <a:ext cx="8085584" cy="5040560"/>
          </a:xfrm>
        </p:spPr>
        <p:txBody>
          <a:bodyPr vert="horz" lIns="91440" tIns="45720" rIns="91440" bIns="45720" anchor="t">
            <a:noAutofit/>
          </a:bodyPr>
          <a:lstStyle/>
          <a:p>
            <a:r>
              <a:rPr lang="en-GB" sz="2000" dirty="0"/>
              <a:t>The History department is uses Teams to allow  students to access extensive support materials, including course descriptors, PowerPoints, textbooks,  skills booklets and many more resources. </a:t>
            </a:r>
          </a:p>
          <a:p>
            <a:r>
              <a:rPr lang="en-GB" sz="2000" dirty="0"/>
              <a:t>Students can access a range of support materials and past papers/marking instructions via the SQA website. The SQA Understanding Standards website gives samples of marked work and explains how the marks were awarded. </a:t>
            </a:r>
          </a:p>
          <a:p>
            <a:r>
              <a:rPr lang="en-GB" sz="2000" dirty="0"/>
              <a:t>All homework tasks are posted on Teams Assignments.  Sometimes this involved finishing One Note pages, or completing essay plans or source questions. It also includes preparing for timed assessments. This means pupils can take responsibility for their own learning and catch up on any work missed.</a:t>
            </a:r>
          </a:p>
          <a:p>
            <a:r>
              <a:rPr lang="en-GB" sz="2000" dirty="0"/>
              <a:t>Our use of One Note means there is an electronic version of written work for pupils and teachers to refer to at all times. Teachers will give feedback on draft essay plans on young people’s One Note pages through annotations and/or voice notes.</a:t>
            </a:r>
          </a:p>
        </p:txBody>
      </p:sp>
      <p:sp>
        <p:nvSpPr>
          <p:cNvPr id="4" name="laptop"/>
          <p:cNvSpPr>
            <a:spLocks noEditPoints="1" noChangeArrowheads="1"/>
          </p:cNvSpPr>
          <p:nvPr/>
        </p:nvSpPr>
        <p:spPr bwMode="auto">
          <a:xfrm>
            <a:off x="5580112" y="116632"/>
            <a:ext cx="2592288" cy="119316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4000866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152128"/>
          </a:xfrm>
        </p:spPr>
        <p:txBody>
          <a:bodyPr>
            <a:normAutofit fontScale="90000"/>
          </a:bodyPr>
          <a:lstStyle/>
          <a:p>
            <a:r>
              <a:rPr lang="en-GB" dirty="0"/>
              <a:t>What you could do to support your child…..</a:t>
            </a:r>
          </a:p>
        </p:txBody>
      </p:sp>
      <p:sp>
        <p:nvSpPr>
          <p:cNvPr id="3" name="Content Placeholder 2"/>
          <p:cNvSpPr>
            <a:spLocks noGrp="1"/>
          </p:cNvSpPr>
          <p:nvPr>
            <p:ph idx="1"/>
          </p:nvPr>
        </p:nvSpPr>
        <p:spPr>
          <a:xfrm>
            <a:off x="0" y="1340768"/>
            <a:ext cx="9144000" cy="4983832"/>
          </a:xfrm>
        </p:spPr>
        <p:txBody>
          <a:bodyPr vert="horz" lIns="91440" tIns="45720" rIns="91440" bIns="45720" anchor="t">
            <a:normAutofit fontScale="77500" lnSpcReduction="20000"/>
          </a:bodyPr>
          <a:lstStyle/>
          <a:p>
            <a:pPr marL="0" indent="0">
              <a:buNone/>
            </a:pPr>
            <a:r>
              <a:rPr lang="en-GB" u="sng" dirty="0"/>
              <a:t>Outlook Calendar </a:t>
            </a:r>
            <a:r>
              <a:rPr lang="en-GB" u="sng"/>
              <a:t>– </a:t>
            </a:r>
            <a:br>
              <a:rPr lang="en-GB" u="sng"/>
            </a:br>
            <a:r>
              <a:rPr lang="en-GB" u="sng" dirty="0"/>
              <a:t>S</a:t>
            </a:r>
            <a:r>
              <a:rPr lang="en-GB"/>
              <a:t>ynching </a:t>
            </a:r>
            <a:r>
              <a:rPr lang="en-GB" dirty="0"/>
              <a:t>your digital calendar with your child’s will allow you to reinforce homework and </a:t>
            </a:r>
            <a:r>
              <a:rPr lang="en-GB"/>
              <a:t>assessment deadlines.</a:t>
            </a:r>
            <a:endParaRPr lang="en-GB" dirty="0"/>
          </a:p>
          <a:p>
            <a:pPr marL="0" indent="0">
              <a:buNone/>
            </a:pPr>
            <a:r>
              <a:rPr lang="en-GB" u="sng" dirty="0"/>
              <a:t>Textbooks</a:t>
            </a:r>
            <a:endParaRPr lang="en-GB" dirty="0"/>
          </a:p>
          <a:p>
            <a:pPr marL="0" indent="0">
              <a:buNone/>
            </a:pPr>
            <a:r>
              <a:rPr lang="en-GB" dirty="0"/>
              <a:t>It’s very important for your child to flesh out notes taken in class with extra detail/analysis.  </a:t>
            </a:r>
          </a:p>
          <a:p>
            <a:pPr marL="0" indent="0">
              <a:buNone/>
            </a:pPr>
            <a:r>
              <a:rPr lang="en-GB" u="sng" dirty="0"/>
              <a:t>Detailed plans</a:t>
            </a:r>
          </a:p>
          <a:p>
            <a:pPr marL="0" indent="0">
              <a:buNone/>
            </a:pPr>
            <a:r>
              <a:rPr lang="en-GB" dirty="0"/>
              <a:t>Once the teacher has marked the detailed essay plan for a topic, young people are expected to use the comments given to redraft this. </a:t>
            </a:r>
          </a:p>
          <a:p>
            <a:pPr marL="0" indent="0">
              <a:buNone/>
            </a:pPr>
            <a:r>
              <a:rPr lang="en-GB" u="sng" dirty="0"/>
              <a:t>Learning information</a:t>
            </a:r>
          </a:p>
          <a:p>
            <a:pPr marL="0" indent="0">
              <a:buNone/>
            </a:pPr>
            <a:r>
              <a:rPr lang="en-GB" dirty="0"/>
              <a:t>Students benefit greatly from making study notes/mind maps/ using Quizlet study tools on each topic as the course progresses, in order to embed facts. Many young people will also benefit from quizzing and fact testing.</a:t>
            </a:r>
          </a:p>
          <a:p>
            <a:pPr marL="0" indent="0">
              <a:buNone/>
            </a:pPr>
            <a:r>
              <a:rPr lang="en-GB" u="sng" dirty="0"/>
              <a:t>Practising past paper questions </a:t>
            </a:r>
            <a:r>
              <a:rPr lang="en-GB" dirty="0"/>
              <a:t>– These are available at </a:t>
            </a:r>
            <a:r>
              <a:rPr lang="en-GB" dirty="0">
                <a:hlinkClick r:id="rId2"/>
              </a:rPr>
              <a:t>https://www.sqa.org.uk/pastpapers/findpastpaper.ht</a:t>
            </a:r>
            <a:r>
              <a:rPr lang="en-GB" dirty="0"/>
              <a:t>. Encouraging your child to practice these in a time frame which mirrors the exam will aid preparation. Teachers are happy to mark any extra questions or essays.</a:t>
            </a:r>
          </a:p>
        </p:txBody>
      </p:sp>
    </p:spTree>
    <p:extLst>
      <p:ext uri="{BB962C8B-B14F-4D97-AF65-F5344CB8AC3E}">
        <p14:creationId xmlns:p14="http://schemas.microsoft.com/office/powerpoint/2010/main" val="2368106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8697144" cy="1584176"/>
          </a:xfrm>
        </p:spPr>
        <p:txBody>
          <a:bodyPr>
            <a:normAutofit/>
          </a:bodyPr>
          <a:lstStyle/>
          <a:p>
            <a:r>
              <a:rPr lang="en-GB" sz="4400" dirty="0"/>
              <a:t>What if my child is absent?</a:t>
            </a:r>
          </a:p>
        </p:txBody>
      </p:sp>
      <p:sp>
        <p:nvSpPr>
          <p:cNvPr id="3" name="Content Placeholder 2"/>
          <p:cNvSpPr>
            <a:spLocks noGrp="1"/>
          </p:cNvSpPr>
          <p:nvPr>
            <p:ph idx="1"/>
          </p:nvPr>
        </p:nvSpPr>
        <p:spPr>
          <a:xfrm>
            <a:off x="251520" y="1988840"/>
            <a:ext cx="8445624" cy="4878085"/>
          </a:xfrm>
        </p:spPr>
        <p:txBody>
          <a:bodyPr vert="horz" lIns="91440" tIns="45720" rIns="91440" bIns="45720" anchor="t">
            <a:normAutofit fontScale="92500" lnSpcReduction="10000"/>
          </a:bodyPr>
          <a:lstStyle/>
          <a:p>
            <a:r>
              <a:rPr lang="en-GB" dirty="0"/>
              <a:t>Good attendance is VITAL to the success of every Higher candidate, regardless of ability.  </a:t>
            </a:r>
          </a:p>
          <a:p>
            <a:r>
              <a:rPr lang="en-GB" dirty="0"/>
              <a:t>Missed lessons mean missed content but also, more importantly, missed teacher input and class discussion, both of which are critical to achieving success. </a:t>
            </a:r>
          </a:p>
          <a:p>
            <a:r>
              <a:rPr lang="en-GB" dirty="0"/>
              <a:t>We are be pro-active in encouraging full attendance, as well as in supporting students who do have unavoidable absences to catch up.</a:t>
            </a:r>
          </a:p>
          <a:p>
            <a:r>
              <a:rPr lang="en-GB" dirty="0"/>
              <a:t> We would appreciate your support in encouraging students to attend every lesson as far as possible, on time and with the necessary materials. If a young person is absent, it is important that they take the initiative to find out what they have missed, and to catch up.</a:t>
            </a:r>
          </a:p>
        </p:txBody>
      </p:sp>
      <p:pic>
        <p:nvPicPr>
          <p:cNvPr id="9218" name="Picture 2" descr="C:\Users\fdunlop6\AppData\Local\Microsoft\Windows\Temporary Internet Files\Content.IE5\GYASUJ40\814633njp5e1udzf_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116632"/>
            <a:ext cx="2911760" cy="237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3182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392"/>
            <a:ext cx="8229600" cy="1695775"/>
          </a:xfrm>
        </p:spPr>
        <p:txBody>
          <a:bodyPr>
            <a:normAutofit/>
          </a:bodyPr>
          <a:lstStyle/>
          <a:p>
            <a:r>
              <a:rPr lang="en-GB" dirty="0"/>
              <a:t>Assessments</a:t>
            </a:r>
          </a:p>
        </p:txBody>
      </p:sp>
      <p:sp>
        <p:nvSpPr>
          <p:cNvPr id="3" name="Content Placeholder 2"/>
          <p:cNvSpPr>
            <a:spLocks noGrp="1"/>
          </p:cNvSpPr>
          <p:nvPr>
            <p:ph idx="1"/>
          </p:nvPr>
        </p:nvSpPr>
        <p:spPr>
          <a:xfrm>
            <a:off x="467544" y="1772816"/>
            <a:ext cx="8229600" cy="4968552"/>
          </a:xfrm>
        </p:spPr>
        <p:txBody>
          <a:bodyPr>
            <a:normAutofit fontScale="85000" lnSpcReduction="20000"/>
          </a:bodyPr>
          <a:lstStyle/>
          <a:p>
            <a:r>
              <a:rPr lang="en-GB" dirty="0"/>
              <a:t>We </a:t>
            </a:r>
            <a:r>
              <a:rPr lang="en-GB" b="1" dirty="0"/>
              <a:t>WILL </a:t>
            </a:r>
            <a:r>
              <a:rPr lang="en-GB" dirty="0"/>
              <a:t>do our very best to support your child to pass all the assessments required in the course. </a:t>
            </a:r>
          </a:p>
          <a:p>
            <a:r>
              <a:rPr lang="en-GB" dirty="0"/>
              <a:t>We </a:t>
            </a:r>
            <a:r>
              <a:rPr lang="en-GB" b="1" dirty="0"/>
              <a:t>WON’T “</a:t>
            </a:r>
            <a:r>
              <a:rPr lang="en-GB" dirty="0"/>
              <a:t>spoon-feed” them or write essays/responses for them, nor will we accept work that has been copied and pasted from the internet, plagiarised from another source, produced with AI,  or otherwise clearly not the student’s own work.</a:t>
            </a:r>
          </a:p>
          <a:p>
            <a:r>
              <a:rPr lang="en-GB" dirty="0"/>
              <a:t>Most assessments will be done in the classroom and under timed conditions. Some will involve the use of a pre-prepared plan or the skills booklet, some won’t, and students will be advised accordingly regarding preparation for assessments. </a:t>
            </a:r>
          </a:p>
          <a:p>
            <a:r>
              <a:rPr lang="en-GB" dirty="0"/>
              <a:t>We are happy to mark extra essays, past paper practice responses and rough plans, if students wish as part of their prelim and exam preparation.</a:t>
            </a:r>
          </a:p>
          <a:p>
            <a:r>
              <a:rPr lang="en-GB" dirty="0"/>
              <a:t>Although we can give general comments on Assignment essay plans we can not mark these as thoroughly as we would class essays, nor are we able to mark Assignment essays in draft form. </a:t>
            </a:r>
          </a:p>
        </p:txBody>
      </p:sp>
      <p:pic>
        <p:nvPicPr>
          <p:cNvPr id="10242" name="Picture 2" descr="C:\Users\fdunlop6\AppData\Local\Microsoft\Windows\Temporary Internet Files\Content.IE5\4ELOQ6ZN\zeimusu-Hand-holding-a-spoon[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116631"/>
            <a:ext cx="3672408" cy="1728191"/>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3">
            <p14:nvContentPartPr>
              <p14:cNvPr id="14" name="Ink 13"/>
              <p14:cNvContentPartPr/>
              <p14:nvPr/>
            </p14:nvContentPartPr>
            <p14:xfrm>
              <a:off x="5104657" y="261503"/>
              <a:ext cx="3098160" cy="1334880"/>
            </p14:xfrm>
          </p:contentPart>
        </mc:Choice>
        <mc:Fallback xmlns="">
          <p:pic>
            <p:nvPicPr>
              <p:cNvPr id="14" name="Ink 13"/>
              <p:cNvPicPr/>
              <p:nvPr/>
            </p:nvPicPr>
            <p:blipFill>
              <a:blip r:embed="rId4"/>
              <a:stretch>
                <a:fillRect/>
              </a:stretch>
            </p:blipFill>
            <p:spPr>
              <a:xfrm>
                <a:off x="5066497" y="223343"/>
                <a:ext cx="3174480" cy="1411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Ink 14"/>
              <p14:cNvContentPartPr/>
              <p14:nvPr/>
            </p14:nvContentPartPr>
            <p14:xfrm>
              <a:off x="4716016" y="140363"/>
              <a:ext cx="3816720" cy="1577160"/>
            </p14:xfrm>
          </p:contentPart>
        </mc:Choice>
        <mc:Fallback xmlns="">
          <p:pic>
            <p:nvPicPr>
              <p:cNvPr id="15" name="Ink 14"/>
              <p:cNvPicPr/>
              <p:nvPr/>
            </p:nvPicPr>
            <p:blipFill>
              <a:blip r:embed="rId6"/>
              <a:stretch>
                <a:fillRect/>
              </a:stretch>
            </p:blipFill>
            <p:spPr>
              <a:xfrm>
                <a:off x="4677856" y="102203"/>
                <a:ext cx="3893040" cy="1653480"/>
              </a:xfrm>
              <a:prstGeom prst="rect">
                <a:avLst/>
              </a:prstGeom>
            </p:spPr>
          </p:pic>
        </mc:Fallback>
      </mc:AlternateContent>
    </p:spTree>
    <p:extLst>
      <p:ext uri="{BB962C8B-B14F-4D97-AF65-F5344CB8AC3E}">
        <p14:creationId xmlns:p14="http://schemas.microsoft.com/office/powerpoint/2010/main" val="1845315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620688"/>
            <a:ext cx="8507288" cy="1440160"/>
          </a:xfrm>
        </p:spPr>
        <p:txBody>
          <a:bodyPr vert="horz" lIns="0" tIns="45720" rIns="0" bIns="0" anchor="b">
            <a:noAutofit/>
          </a:bodyPr>
          <a:lstStyle/>
          <a:p>
            <a:r>
              <a:rPr lang="en-GB" sz="3200" dirty="0"/>
              <a:t>Assessment Timeline – this is an approximation and timings can change according to the progress of classes</a:t>
            </a:r>
          </a:p>
        </p:txBody>
      </p:sp>
      <p:sp>
        <p:nvSpPr>
          <p:cNvPr id="3" name="Content Placeholder 2"/>
          <p:cNvSpPr>
            <a:spLocks noGrp="1"/>
          </p:cNvSpPr>
          <p:nvPr>
            <p:ph idx="1"/>
          </p:nvPr>
        </p:nvSpPr>
        <p:spPr>
          <a:xfrm>
            <a:off x="251520" y="2132856"/>
            <a:ext cx="8445624" cy="4608512"/>
          </a:xfrm>
        </p:spPr>
        <p:txBody>
          <a:bodyPr vert="horz" lIns="91440" tIns="45720" rIns="91440" bIns="45720" anchor="t">
            <a:normAutofit fontScale="92500"/>
          </a:bodyPr>
          <a:lstStyle/>
          <a:p>
            <a:r>
              <a:rPr lang="en-GB" dirty="0"/>
              <a:t>June – Liberals Issue 5 essay</a:t>
            </a:r>
          </a:p>
          <a:p>
            <a:r>
              <a:rPr lang="en-GB" dirty="0"/>
              <a:t>September – Liberals Issue 4 essay</a:t>
            </a:r>
          </a:p>
          <a:p>
            <a:r>
              <a:rPr lang="en-GB" dirty="0"/>
              <a:t>October – Women and the vote essay</a:t>
            </a:r>
          </a:p>
          <a:p>
            <a:r>
              <a:rPr lang="en-GB" dirty="0"/>
              <a:t>November – Labour welfare reforms essay</a:t>
            </a:r>
          </a:p>
          <a:p>
            <a:r>
              <a:rPr lang="en-GB" dirty="0"/>
              <a:t>December – Rise of the Nazis Essay</a:t>
            </a:r>
          </a:p>
          <a:p>
            <a:r>
              <a:rPr lang="en-GB" dirty="0"/>
              <a:t>December – Scottish Test </a:t>
            </a:r>
          </a:p>
          <a:p>
            <a:r>
              <a:rPr lang="en-GB" dirty="0"/>
              <a:t>January – prelim, date TBC  </a:t>
            </a:r>
          </a:p>
          <a:p>
            <a:r>
              <a:rPr lang="en-GB" dirty="0">
                <a:ea typeface="+mn-lt"/>
                <a:cs typeface="+mn-lt"/>
              </a:rPr>
              <a:t>February – Rise of Nazis essay</a:t>
            </a:r>
          </a:p>
          <a:p>
            <a:r>
              <a:rPr lang="en-GB" dirty="0">
                <a:ea typeface="+mn-lt"/>
                <a:cs typeface="+mn-lt"/>
              </a:rPr>
              <a:t>March  - Nazis in Power essay and Assignment essay </a:t>
            </a:r>
          </a:p>
          <a:p>
            <a:r>
              <a:rPr lang="en-GB" dirty="0">
                <a:ea typeface="+mn-lt"/>
                <a:cs typeface="+mn-lt"/>
              </a:rPr>
              <a:t>April – Fascist Foreign Policy essay and Appeasement essay</a:t>
            </a:r>
            <a:endParaRPr lang="en-GB" dirty="0"/>
          </a:p>
        </p:txBody>
      </p:sp>
    </p:spTree>
    <p:extLst>
      <p:ext uri="{BB962C8B-B14F-4D97-AF65-F5344CB8AC3E}">
        <p14:creationId xmlns:p14="http://schemas.microsoft.com/office/powerpoint/2010/main" val="1419894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To sum up…..</a:t>
            </a:r>
          </a:p>
        </p:txBody>
      </p:sp>
      <p:sp>
        <p:nvSpPr>
          <p:cNvPr id="3" name="Content Placeholder 2"/>
          <p:cNvSpPr>
            <a:spLocks noGrp="1"/>
          </p:cNvSpPr>
          <p:nvPr>
            <p:ph idx="1"/>
          </p:nvPr>
        </p:nvSpPr>
        <p:spPr/>
        <p:txBody>
          <a:bodyPr/>
          <a:lstStyle/>
          <a:p>
            <a:r>
              <a:rPr lang="en-GB" dirty="0"/>
              <a:t>                                                        </a:t>
            </a:r>
          </a:p>
        </p:txBody>
      </p:sp>
      <p:pic>
        <p:nvPicPr>
          <p:cNvPr id="1029" name="Picture 5" descr="C:\Users\fdunlop6\AppData\Local\Microsoft\Windows\Temporary Internet Files\Content.IE5\4ELOQ6ZN\6675175399_069d368cc8_z[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46" y="1772816"/>
            <a:ext cx="4536504" cy="396044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fdunlop6\AppData\Local\Microsoft\Windows\Temporary Internet Files\Content.IE5\DG9OCJ1Y\Love_Heart[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8876" y="2352124"/>
            <a:ext cx="3899588" cy="30210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06581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1ff5a41-8242-4d90-878e-1381b250cbf3" xsi:nil="true"/>
    <lcf76f155ced4ddcb4097134ff3c332f xmlns="f401ed1c-79c0-462e-a367-55d9eedeba93">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08FB1814C534C4FB7FAF42E1D7D0002" ma:contentTypeVersion="18" ma:contentTypeDescription="Create a new document." ma:contentTypeScope="" ma:versionID="661b148c59d11bc584f70817ee7f4059">
  <xsd:schema xmlns:xsd="http://www.w3.org/2001/XMLSchema" xmlns:xs="http://www.w3.org/2001/XMLSchema" xmlns:p="http://schemas.microsoft.com/office/2006/metadata/properties" xmlns:ns2="41ff5a41-8242-4d90-878e-1381b250cbf3" xmlns:ns3="f401ed1c-79c0-462e-a367-55d9eedeba93" targetNamespace="http://schemas.microsoft.com/office/2006/metadata/properties" ma:root="true" ma:fieldsID="6f8ef98bf9ebf194e7f5999d06611489" ns2:_="" ns3:_="">
    <xsd:import namespace="41ff5a41-8242-4d90-878e-1381b250cbf3"/>
    <xsd:import namespace="f401ed1c-79c0-462e-a367-55d9eedeba9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AutoKeyPoints" minOccurs="0"/>
                <xsd:element ref="ns3:MediaServiceKeyPoints"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ff5a41-8242-4d90-878e-1381b250cbf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3bb72f2-57b4-4d3d-b212-1d74ca4789f2}" ma:internalName="TaxCatchAll" ma:showField="CatchAllData" ma:web="41ff5a41-8242-4d90-878e-1381b250cbf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401ed1c-79c0-462e-a367-55d9eedeba93"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a8110b4-7946-418e-8ab0-d3d0ec8bff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393EFBA-ACFC-4727-9E2E-D4E9E3A25D87}">
  <ds:schemaRefs>
    <ds:schemaRef ds:uri="http://purl.org/dc/elements/1.1/"/>
    <ds:schemaRef ds:uri="http://schemas.microsoft.com/office/infopath/2007/PartnerControls"/>
    <ds:schemaRef ds:uri="http://schemas.microsoft.com/office/2006/documentManagement/types"/>
    <ds:schemaRef ds:uri="http://schemas.openxmlformats.org/package/2006/metadata/core-properties"/>
    <ds:schemaRef ds:uri="http://purl.org/dc/terms/"/>
    <ds:schemaRef ds:uri="f401ed1c-79c0-462e-a367-55d9eedeba93"/>
    <ds:schemaRef ds:uri="41ff5a41-8242-4d90-878e-1381b250cbf3"/>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6680446E-45FB-476C-BABF-C869D1EAB5C5}">
  <ds:schemaRefs>
    <ds:schemaRef ds:uri="http://schemas.microsoft.com/sharepoint/v3/contenttype/forms"/>
  </ds:schemaRefs>
</ds:datastoreItem>
</file>

<file path=customXml/itemProps3.xml><?xml version="1.0" encoding="utf-8"?>
<ds:datastoreItem xmlns:ds="http://schemas.openxmlformats.org/officeDocument/2006/customXml" ds:itemID="{E5450EFB-6C71-432C-95C0-39C7D56D4AAD}"/>
</file>

<file path=docProps/app.xml><?xml version="1.0" encoding="utf-8"?>
<Properties xmlns="http://schemas.openxmlformats.org/officeDocument/2006/extended-properties" xmlns:vt="http://schemas.openxmlformats.org/officeDocument/2006/docPropsVTypes">
  <Template>Flow</Template>
  <TotalTime>346</TotalTime>
  <Words>1292</Words>
  <Application>Microsoft Office PowerPoint</Application>
  <PresentationFormat>On-screen Show (4:3)</PresentationFormat>
  <Paragraphs>83</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Constantia</vt:lpstr>
      <vt:lpstr>Wingdings 2</vt:lpstr>
      <vt:lpstr>Flow</vt:lpstr>
      <vt:lpstr>Higher History</vt:lpstr>
      <vt:lpstr>Qualifications for the Course</vt:lpstr>
      <vt:lpstr>Course Content </vt:lpstr>
      <vt:lpstr>Course Content Cont.</vt:lpstr>
      <vt:lpstr>Course Content Cont.</vt:lpstr>
      <vt:lpstr>The Final Grade is made up of…..</vt:lpstr>
      <vt:lpstr>What we provide….</vt:lpstr>
      <vt:lpstr>And…..</vt:lpstr>
      <vt:lpstr>What else? </vt:lpstr>
      <vt:lpstr>What you could do to support your child…..</vt:lpstr>
      <vt:lpstr>What if my child is absent?</vt:lpstr>
      <vt:lpstr>Assessments</vt:lpstr>
      <vt:lpstr>Assessment Timeline – this is an approximation and timings can change according to the progress of classes</vt:lpstr>
      <vt:lpstr>To sum up…..</vt:lpstr>
    </vt:vector>
  </TitlesOfParts>
  <Company>RM plc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Higher History</dc:title>
  <dc:creator>Dunlop</dc:creator>
  <cp:lastModifiedBy>Mrs Maciver</cp:lastModifiedBy>
  <cp:revision>112</cp:revision>
  <dcterms:created xsi:type="dcterms:W3CDTF">2017-08-17T10:58:54Z</dcterms:created>
  <dcterms:modified xsi:type="dcterms:W3CDTF">2025-06-23T12:57:40Z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0x010100A08FB1814C534C4FB7FAF42E1D7D0002</vt:lpwstr>
  </property>
</Properties>
</file>