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4"/>
    <p:sldMasterId id="2147483660" r:id="rId5"/>
  </p:sldMasterIdLst>
  <p:handoutMasterIdLst>
    <p:handoutMasterId r:id="rId13"/>
  </p:handoutMasterIdLst>
  <p:sldIdLst>
    <p:sldId id="256" r:id="rId6"/>
    <p:sldId id="264" r:id="rId7"/>
    <p:sldId id="258" r:id="rId8"/>
    <p:sldId id="257" r:id="rId9"/>
    <p:sldId id="266" r:id="rId10"/>
    <p:sldId id="261" r:id="rId11"/>
    <p:sldId id="263" r:id="rId12"/>
  </p:sldIdLst>
  <p:sldSz cx="9144000" cy="6858000" type="screen4x3"/>
  <p:notesSz cx="6761163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2BAE47-104E-4310-9F69-326323DB6065}" v="116" dt="2021-10-22T11:12:51.5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1380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CB2AA0-21CD-4F42-B026-AF76465ACBE2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6AF918-7173-480F-A63A-DC0EB89B5C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1438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D140825E-4A15-4D39-8176-1F07E904CB30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D140825E-4A15-4D39-8176-1F07E904CB30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216" y="1447801"/>
            <a:ext cx="6619244" cy="3329581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216" y="4777380"/>
            <a:ext cx="6619244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D8E10-7A61-4D35-BC33-27E14EAA27D0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24D23-593E-4D54-86F3-C6A6D805D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16148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D8E10-7A61-4D35-BC33-27E14EAA27D0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24D23-593E-4D54-86F3-C6A6D805D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38423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7" y="2861734"/>
            <a:ext cx="6619243" cy="1915647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4777381"/>
            <a:ext cx="6619244" cy="860400"/>
          </a:xfrm>
        </p:spPr>
        <p:txBody>
          <a:bodyPr anchor="t"/>
          <a:lstStyle>
            <a:lvl1pPr marL="0" indent="0" algn="l">
              <a:buNone/>
              <a:defRPr sz="15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D8E10-7A61-4D35-BC33-27E14EAA27D0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24D23-593E-4D54-86F3-C6A6D805D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21192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485" y="2060576"/>
            <a:ext cx="3297254" cy="4195763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0870" y="2056093"/>
            <a:ext cx="3297256" cy="420024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D8E10-7A61-4D35-BC33-27E14EAA27D0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24D23-593E-4D54-86F3-C6A6D805D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61762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485" y="1905000"/>
            <a:ext cx="3297254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485" y="2514600"/>
            <a:ext cx="3297254" cy="3741738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0872" y="1905000"/>
            <a:ext cx="3297254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0872" y="2514600"/>
            <a:ext cx="3297254" cy="3741738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D8E10-7A61-4D35-BC33-27E14EAA27D0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24D23-593E-4D54-86F3-C6A6D805D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7046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D8E10-7A61-4D35-BC33-27E14EAA27D0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24D23-593E-4D54-86F3-C6A6D805D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51535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D8E10-7A61-4D35-BC33-27E14EAA27D0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24D23-593E-4D54-86F3-C6A6D805D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61231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5" y="1447800"/>
            <a:ext cx="2550798" cy="1447800"/>
          </a:xfrm>
        </p:spPr>
        <p:txBody>
          <a:bodyPr anchor="b"/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8462" y="1447800"/>
            <a:ext cx="3896998" cy="4572000"/>
          </a:xfrm>
        </p:spPr>
        <p:txBody>
          <a:bodyPr anchor="ctr">
            <a:normAutofit/>
          </a:bodyPr>
          <a:lstStyle>
            <a:lvl1pPr>
              <a:defRPr sz="15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5" y="3129281"/>
            <a:ext cx="2550797" cy="2895599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D8E10-7A61-4D35-BC33-27E14EAA27D0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24D23-593E-4D54-86F3-C6A6D805D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72738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430" y="1854192"/>
            <a:ext cx="3819680" cy="1574808"/>
          </a:xfrm>
        </p:spPr>
        <p:txBody>
          <a:bodyPr anchor="b">
            <a:normAutofit/>
          </a:bodyPr>
          <a:lstStyle>
            <a:lvl1pPr algn="l">
              <a:defRPr sz="27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2160" y="1143000"/>
            <a:ext cx="24003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3657600"/>
            <a:ext cx="3813734" cy="1371600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D8E10-7A61-4D35-BC33-27E14EAA27D0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24D23-593E-4D54-86F3-C6A6D805D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94914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7" y="4800587"/>
            <a:ext cx="6619243" cy="566738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216" y="685800"/>
            <a:ext cx="6619244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7" y="5367325"/>
            <a:ext cx="6619242" cy="493712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D8E10-7A61-4D35-BC33-27E14EAA27D0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24D23-593E-4D54-86F3-C6A6D805D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58404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1447800"/>
            <a:ext cx="6619244" cy="19812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3657600"/>
            <a:ext cx="6619244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D8E10-7A61-4D35-BC33-27E14EAA27D0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24D23-593E-4D54-86F3-C6A6D805D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43700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101" y="1447800"/>
            <a:ext cx="5999486" cy="232337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7800" y="3771174"/>
            <a:ext cx="5459737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1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4350657"/>
            <a:ext cx="6619244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D8E10-7A61-4D35-BC33-27E14EAA27D0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24D23-593E-4D54-86F3-C6A6D805D0B9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673721" y="971253"/>
            <a:ext cx="601434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7868" y="2613787"/>
            <a:ext cx="601434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41861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3124201"/>
            <a:ext cx="6619245" cy="1653180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4777381"/>
            <a:ext cx="6619244" cy="860400"/>
          </a:xfrm>
        </p:spPr>
        <p:txBody>
          <a:bodyPr anchor="t"/>
          <a:lstStyle>
            <a:lvl1pPr marL="0" indent="0" algn="l">
              <a:buNone/>
              <a:defRPr sz="15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D8E10-7A61-4D35-BC33-27E14EAA27D0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24D23-593E-4D54-86F3-C6A6D805D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3777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710" y="1981200"/>
            <a:ext cx="2210150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347" y="2667000"/>
            <a:ext cx="21955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2745" y="1981200"/>
            <a:ext cx="2202181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4829" y="2667000"/>
            <a:ext cx="2210096" cy="3589338"/>
          </a:xfrm>
        </p:spPr>
        <p:txBody>
          <a:bodyPr anchor="t">
            <a:normAutofit/>
          </a:bodyPr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3525" y="1981200"/>
            <a:ext cx="2199085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3525" y="2667000"/>
            <a:ext cx="2199085" cy="3589338"/>
          </a:xfrm>
        </p:spPr>
        <p:txBody>
          <a:bodyPr anchor="t">
            <a:normAutofit/>
          </a:bodyPr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4607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167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D8E10-7A61-4D35-BC33-27E14EAA27D0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24D23-593E-4D54-86F3-C6A6D805D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93869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347" y="4250949"/>
            <a:ext cx="2205038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347" y="2209800"/>
            <a:ext cx="220503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347" y="4827212"/>
            <a:ext cx="2205038" cy="659189"/>
          </a:xfrm>
        </p:spPr>
        <p:txBody>
          <a:bodyPr anchor="t">
            <a:normAutofit/>
          </a:bodyPr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032" y="4250949"/>
            <a:ext cx="2197894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031" y="2209800"/>
            <a:ext cx="2197894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016" y="4827211"/>
            <a:ext cx="2200805" cy="659189"/>
          </a:xfrm>
        </p:spPr>
        <p:txBody>
          <a:bodyPr anchor="t">
            <a:normAutofit/>
          </a:bodyPr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3525" y="4250949"/>
            <a:ext cx="2199085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3525" y="2209800"/>
            <a:ext cx="219908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3432" y="4827209"/>
            <a:ext cx="2201998" cy="659189"/>
          </a:xfrm>
        </p:spPr>
        <p:txBody>
          <a:bodyPr anchor="t">
            <a:normAutofit/>
          </a:bodyPr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4607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167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D8E10-7A61-4D35-BC33-27E14EAA27D0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24D23-593E-4D54-86F3-C6A6D805D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12791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D8E10-7A61-4D35-BC33-27E14EAA27D0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24D23-593E-4D54-86F3-C6A6D805D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18448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8159" y="430214"/>
            <a:ext cx="131445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348" y="887414"/>
            <a:ext cx="5567362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D8E10-7A61-4D35-BC33-27E14EAA27D0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24D23-593E-4D54-86F3-C6A6D805D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5847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5.pn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140825E-4A15-4D39-8176-1F07E904CB30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6"/>
            <a:ext cx="302775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8"/>
            <a:ext cx="1141809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6456759" y="1676400"/>
            <a:ext cx="211455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5999560" y="1"/>
            <a:ext cx="1202540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4408" y="6096000"/>
            <a:ext cx="745301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584" y="452718"/>
            <a:ext cx="7053542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484" y="2052919"/>
            <a:ext cx="6709906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2905" y="1828801"/>
            <a:ext cx="990599" cy="2285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8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C0D8E10-7A61-4D35-BC33-27E14EAA27D0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1206" y="3263398"/>
            <a:ext cx="3859795" cy="2286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4406" y="295730"/>
            <a:ext cx="62864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1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724D23-593E-4D54-86F3-C6A6D805D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9983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342900" rtl="0" eaLnBrk="1" latinLnBrk="0" hangingPunct="1">
        <a:spcBef>
          <a:spcPct val="0"/>
        </a:spcBef>
        <a:buNone/>
        <a:defRPr sz="3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5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1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1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187950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1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1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1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1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4950" y="2495550"/>
            <a:ext cx="6858000" cy="990600"/>
          </a:xfrm>
        </p:spPr>
        <p:txBody>
          <a:bodyPr/>
          <a:lstStyle/>
          <a:p>
            <a:r>
              <a:rPr lang="en-US" dirty="0"/>
              <a:t>N4/5Geography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48100"/>
            <a:ext cx="6858000" cy="533400"/>
          </a:xfrm>
        </p:spPr>
        <p:txBody>
          <a:bodyPr>
            <a:noAutofit/>
          </a:bodyPr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638550" y="5067985"/>
            <a:ext cx="4572000" cy="369332"/>
          </a:xfrm>
          <a:prstGeom prst="rect">
            <a:avLst/>
          </a:prstGeom>
        </p:spPr>
        <p:txBody>
          <a:bodyPr lIns="91440" tIns="45720" rIns="91440" bIns="45720" anchor="t">
            <a:spAutoFit/>
          </a:bodyPr>
          <a:lstStyle/>
          <a:p>
            <a:pPr algn="r"/>
            <a:endParaRPr lang="en-GB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890" y="239196"/>
            <a:ext cx="2381812" cy="2822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6646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949" y="225504"/>
            <a:ext cx="7583487" cy="1044388"/>
          </a:xfrm>
        </p:spPr>
        <p:txBody>
          <a:bodyPr/>
          <a:lstStyle/>
          <a:p>
            <a:r>
              <a:rPr lang="en-US" dirty="0"/>
              <a:t>What N4/5 Geography involves</a:t>
            </a:r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5768938"/>
              </p:ext>
            </p:extLst>
          </p:nvPr>
        </p:nvGraphicFramePr>
        <p:xfrm>
          <a:off x="198214" y="1335995"/>
          <a:ext cx="8864967" cy="47715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345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38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29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835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661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Course area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Topics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How it is assessed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469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National 4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(no exam)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National 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 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3304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Physical geography</a:t>
                      </a: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Limestone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Unit</a:t>
                      </a:r>
                      <a:r>
                        <a:rPr lang="en-GB" sz="1400" baseline="0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outcomes a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ssessed in class &amp; marked by teacher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Comic Sans MS"/>
                        </a:rPr>
                        <a:t>Unit tests marked by teachers.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Comic Sans MS"/>
                        </a:rPr>
                        <a:t>Assignment marked by SQA.</a:t>
                      </a:r>
                    </a:p>
                    <a:p>
                      <a:pPr lv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Comic Sans MS"/>
                        </a:rPr>
                        <a:t>Final exam SQA marked.</a:t>
                      </a: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17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Rivers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176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Calibri"/>
                          <a:cs typeface="Times New Roman"/>
                        </a:rPr>
                        <a:t>Weather</a:t>
                      </a: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3922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Human geography</a:t>
                      </a: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Rural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234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Urban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234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Population 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519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Global Issues</a:t>
                      </a: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omic Sans MS"/>
                        </a:rPr>
                        <a:t>Environmental Hazards 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  <a:p>
                      <a:pPr lv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omic Sans MS"/>
                        </a:rPr>
                        <a:t>Climate Change (both taught, pupil choice in exam)</a:t>
                      </a:r>
                      <a:endParaRPr lang="en-GB" dirty="0"/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2266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</a:t>
            </a:r>
            <a:r>
              <a:rPr lang="en-GB" dirty="0"/>
              <a:t>A</a:t>
            </a:r>
            <a:r>
              <a:rPr lang="en-US" dirty="0" err="1"/>
              <a:t>ssessment</a:t>
            </a:r>
            <a:r>
              <a:rPr lang="en-US" dirty="0"/>
              <a:t> </a:t>
            </a:r>
            <a:r>
              <a:rPr lang="en-GB" dirty="0"/>
              <a:t>A</a:t>
            </a:r>
            <a:r>
              <a:rPr lang="en-US" dirty="0" err="1"/>
              <a:t>rrangements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 vert="horz" lIns="91440" tIns="45720" rIns="91440" bIns="45720" anchor="t">
            <a:normAutofit/>
          </a:bodyPr>
          <a:lstStyle/>
          <a:p>
            <a:pPr marL="0" indent="0">
              <a:buNone/>
            </a:pPr>
            <a:r>
              <a:rPr lang="en-US" b="1" dirty="0"/>
              <a:t>Key dates:</a:t>
            </a:r>
          </a:p>
          <a:p>
            <a:endParaRPr lang="en-US" dirty="0"/>
          </a:p>
          <a:p>
            <a:r>
              <a:rPr lang="en-US" dirty="0"/>
              <a:t>N4 unit assessments – throughout the year</a:t>
            </a:r>
          </a:p>
          <a:p>
            <a:endParaRPr lang="en-US" dirty="0"/>
          </a:p>
          <a:p>
            <a:r>
              <a:rPr lang="en-GB" dirty="0"/>
              <a:t>N5 end of unit class tests for all topics – throughout the year</a:t>
            </a:r>
          </a:p>
          <a:p>
            <a:endParaRPr lang="en-GB" dirty="0"/>
          </a:p>
          <a:p>
            <a:r>
              <a:rPr lang="en-GB" dirty="0"/>
              <a:t>Timed questions in class – throughout the year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0832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348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How parents can access details of course content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2506" y="1557657"/>
            <a:ext cx="8384294" cy="4380156"/>
          </a:xfrm>
        </p:spPr>
        <p:txBody>
          <a:bodyPr vert="horz" lIns="91440" tIns="45720" rIns="91440" bIns="45720" anchor="t">
            <a:normAutofit/>
          </a:bodyPr>
          <a:lstStyle/>
          <a:p>
            <a:r>
              <a:rPr lang="en-US" dirty="0"/>
              <a:t>Course outline in One Note</a:t>
            </a:r>
          </a:p>
          <a:p>
            <a:endParaRPr lang="en-US" dirty="0"/>
          </a:p>
          <a:p>
            <a:r>
              <a:rPr lang="en-GB" dirty="0"/>
              <a:t>Revision guides;  “Bitesize” etc</a:t>
            </a:r>
          </a:p>
          <a:p>
            <a:endParaRPr lang="en-GB" dirty="0"/>
          </a:p>
          <a:p>
            <a:r>
              <a:rPr lang="en-US" dirty="0"/>
              <a:t>ACHIEVE via pupil log-in</a:t>
            </a:r>
          </a:p>
          <a:p>
            <a:endParaRPr lang="en-US" dirty="0"/>
          </a:p>
          <a:p>
            <a:r>
              <a:rPr lang="en-US" dirty="0"/>
              <a:t>SQA course assessment information online</a:t>
            </a:r>
          </a:p>
          <a:p>
            <a:endParaRPr lang="en-US" dirty="0"/>
          </a:p>
          <a:p>
            <a:r>
              <a:rPr lang="en-GB" dirty="0"/>
              <a:t>SQA past papers (Qs and answers) available online.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929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parents can do to support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2506" y="1219200"/>
            <a:ext cx="8384294" cy="5064868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/>
              <a:t>Conversations regarding keeping up with homework, independent study, </a:t>
            </a:r>
            <a:r>
              <a:rPr lang="en-GB" sz="2800" dirty="0"/>
              <a:t>test</a:t>
            </a:r>
            <a:r>
              <a:rPr lang="en-US" sz="2800" dirty="0"/>
              <a:t> revision etc.</a:t>
            </a:r>
          </a:p>
          <a:p>
            <a:endParaRPr lang="en-US" sz="2800" dirty="0"/>
          </a:p>
          <a:p>
            <a:r>
              <a:rPr lang="en-US" sz="2800" dirty="0"/>
              <a:t>Help with keeping an eye out for geographical news and storing it/discussing it etc.</a:t>
            </a:r>
          </a:p>
          <a:p>
            <a:endParaRPr lang="en-US" sz="2800" dirty="0"/>
          </a:p>
          <a:p>
            <a:r>
              <a:rPr lang="en-US" sz="2800" dirty="0"/>
              <a:t>Conversations regarding what content learned in class etc.</a:t>
            </a:r>
          </a:p>
          <a:p>
            <a:endParaRPr lang="en-US" sz="2800" dirty="0"/>
          </a:p>
          <a:p>
            <a:r>
              <a:rPr lang="en-GB" sz="2800" dirty="0"/>
              <a:t>Provide a quiet working space for revision – ‘power hour’</a:t>
            </a:r>
          </a:p>
          <a:p>
            <a:endParaRPr lang="en-GB" sz="2800" dirty="0"/>
          </a:p>
          <a:p>
            <a:r>
              <a:rPr lang="en-GB" sz="2800" dirty="0"/>
              <a:t>Revision guides and/or help with revision strategies</a:t>
            </a:r>
          </a:p>
          <a:p>
            <a:endParaRPr lang="en-GB" sz="2800" dirty="0"/>
          </a:p>
          <a:p>
            <a:r>
              <a:rPr lang="en-GB" sz="2800" dirty="0"/>
              <a:t>Keep them healthy – sleep, food, exercise etc.</a:t>
            </a:r>
          </a:p>
          <a:p>
            <a:endParaRPr lang="en-GB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02506" y="2335449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02506" y="3460830"/>
            <a:ext cx="8384294" cy="282323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20105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3217" y="1446834"/>
            <a:ext cx="8293583" cy="481863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Expectation of individual responsibility</a:t>
            </a:r>
          </a:p>
          <a:p>
            <a:endParaRPr lang="en-US" dirty="0"/>
          </a:p>
          <a:p>
            <a:r>
              <a:rPr lang="en-GB" dirty="0"/>
              <a:t>Teams and OneNote</a:t>
            </a:r>
            <a:endParaRPr lang="en-US" dirty="0"/>
          </a:p>
          <a:p>
            <a:endParaRPr lang="en-US" dirty="0"/>
          </a:p>
          <a:p>
            <a:r>
              <a:rPr lang="en-US" dirty="0"/>
              <a:t>Expectation of additional independent work that is not directed by teacher – </a:t>
            </a:r>
            <a:r>
              <a:rPr lang="en-GB" dirty="0"/>
              <a:t>test</a:t>
            </a:r>
            <a:r>
              <a:rPr lang="en-US" dirty="0"/>
              <a:t> revision, </a:t>
            </a:r>
            <a:r>
              <a:rPr lang="en-GB" dirty="0"/>
              <a:t>test</a:t>
            </a:r>
            <a:r>
              <a:rPr lang="en-US" dirty="0"/>
              <a:t> question practice etc.</a:t>
            </a:r>
          </a:p>
          <a:p>
            <a:endParaRPr lang="en-US" dirty="0"/>
          </a:p>
          <a:p>
            <a:r>
              <a:rPr lang="en-GB" dirty="0"/>
              <a:t>Around the Assignment pupils will have time to write a draft in class but will need to create a final draft and learn it for the timed write-up at home.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061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Arrangements for out-of-class support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8762" y="1828800"/>
            <a:ext cx="8345417" cy="4208930"/>
          </a:xfrm>
        </p:spPr>
        <p:txBody>
          <a:bodyPr/>
          <a:lstStyle/>
          <a:p>
            <a:r>
              <a:rPr lang="en-US" dirty="0"/>
              <a:t>Pupils will be made aware of when supported study is on.</a:t>
            </a:r>
          </a:p>
          <a:p>
            <a:endParaRPr lang="en-US" dirty="0"/>
          </a:p>
          <a:p>
            <a:r>
              <a:rPr lang="en-US" dirty="0"/>
              <a:t>Teacher’s have an ‘Open Door’ Policy and questions can be asked at any time.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22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1ff5a41-8242-4d90-878e-1381b250cbf3" xsi:nil="true"/>
    <lcf76f155ced4ddcb4097134ff3c332f xmlns="f401ed1c-79c0-462e-a367-55d9eedeba93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8FB1814C534C4FB7FAF42E1D7D0002" ma:contentTypeVersion="18" ma:contentTypeDescription="Create a new document." ma:contentTypeScope="" ma:versionID="661b148c59d11bc584f70817ee7f4059">
  <xsd:schema xmlns:xsd="http://www.w3.org/2001/XMLSchema" xmlns:xs="http://www.w3.org/2001/XMLSchema" xmlns:p="http://schemas.microsoft.com/office/2006/metadata/properties" xmlns:ns2="41ff5a41-8242-4d90-878e-1381b250cbf3" xmlns:ns3="f401ed1c-79c0-462e-a367-55d9eedeba93" targetNamespace="http://schemas.microsoft.com/office/2006/metadata/properties" ma:root="true" ma:fieldsID="6f8ef98bf9ebf194e7f5999d06611489" ns2:_="" ns3:_="">
    <xsd:import namespace="41ff5a41-8242-4d90-878e-1381b250cbf3"/>
    <xsd:import namespace="f401ed1c-79c0-462e-a367-55d9eedeba9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ff5a41-8242-4d90-878e-1381b250cbf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3bb72f2-57b4-4d3d-b212-1d74ca4789f2}" ma:internalName="TaxCatchAll" ma:showField="CatchAllData" ma:web="41ff5a41-8242-4d90-878e-1381b250cbf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01ed1c-79c0-462e-a367-55d9eedeba9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a8110b4-7946-418e-8ab0-d3d0ec8bff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8598960-A469-49FD-B412-FCD095194FA6}">
  <ds:schemaRefs>
    <ds:schemaRef ds:uri="http://purl.org/dc/terms/"/>
    <ds:schemaRef ds:uri="a0572571-3ab0-4567-9338-640deb2d2b58"/>
    <ds:schemaRef ds:uri="e7df0ef3-bf0e-4b3d-b698-337387c1802f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www.w3.org/XML/1998/namespace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FA0847EA-5BD8-4BE1-9BDF-7DDDBB85841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FA7B2E3-DB2A-416D-A689-8CFA74D31374}"/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208</TotalTime>
  <Words>320</Words>
  <Application>Microsoft Office PowerPoint</Application>
  <PresentationFormat>On-screen Show (4:3)</PresentationFormat>
  <Paragraphs>66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8" baseType="lpstr">
      <vt:lpstr>Arial</vt:lpstr>
      <vt:lpstr>Bookman Old Style</vt:lpstr>
      <vt:lpstr>Calibri</vt:lpstr>
      <vt:lpstr>Century Gothic</vt:lpstr>
      <vt:lpstr>Comic Sans MS</vt:lpstr>
      <vt:lpstr>Gill Sans MT</vt:lpstr>
      <vt:lpstr>Times New Roman</vt:lpstr>
      <vt:lpstr>Wingdings</vt:lpstr>
      <vt:lpstr>Wingdings 3</vt:lpstr>
      <vt:lpstr>Origin</vt:lpstr>
      <vt:lpstr>Ion</vt:lpstr>
      <vt:lpstr>N4/5Geography</vt:lpstr>
      <vt:lpstr>What N4/5 Geography involves</vt:lpstr>
      <vt:lpstr>Course Assessment Arrangements</vt:lpstr>
      <vt:lpstr>How parents can access details of course content</vt:lpstr>
      <vt:lpstr>What parents can do to support</vt:lpstr>
      <vt:lpstr>Homework</vt:lpstr>
      <vt:lpstr>Arrangements for out-of-class support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Higher Geography</dc:title>
  <dc:creator>Sarah Dorward</dc:creator>
  <cp:lastModifiedBy>Mrs Tallintire</cp:lastModifiedBy>
  <cp:revision>63</cp:revision>
  <cp:lastPrinted>2018-10-17T18:12:25Z</cp:lastPrinted>
  <dcterms:created xsi:type="dcterms:W3CDTF">2017-08-23T18:02:39Z</dcterms:created>
  <dcterms:modified xsi:type="dcterms:W3CDTF">2025-06-24T11:37:07Z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0x010100A08FB1814C534C4FB7FAF42E1D7D0002</vt:lpwstr>
  </property>
</Properties>
</file>