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59" r:id="rId7"/>
    <p:sldId id="260" r:id="rId8"/>
    <p:sldId id="262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1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83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775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9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135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99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71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92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84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48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02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65896-1F7C-41BB-9F3A-0E9EB2BF8844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CEB85-DE94-4F46-9CA5-22867CFC22B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38" y="-388"/>
            <a:ext cx="1678909" cy="198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61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 dirty="0">
                <a:latin typeface="Arial" pitchFamily="34" charset="0"/>
                <a:cs typeface="Arial" pitchFamily="34" charset="0"/>
              </a:rPr>
            </a:br>
            <a:br>
              <a:rPr lang="en-GB" dirty="0">
                <a:latin typeface="Arial" pitchFamily="34" charset="0"/>
                <a:cs typeface="Arial" pitchFamily="34" charset="0"/>
              </a:rPr>
            </a:br>
            <a:r>
              <a:rPr lang="en-GB" dirty="0">
                <a:latin typeface="+mn-lt"/>
                <a:cs typeface="Arial" pitchFamily="34" charset="0"/>
              </a:rPr>
              <a:t>Higher Geography</a:t>
            </a:r>
            <a:br>
              <a:rPr lang="en-GB" dirty="0">
                <a:latin typeface="Arial" pitchFamily="34" charset="0"/>
                <a:cs typeface="Arial" pitchFamily="34" charset="0"/>
              </a:rPr>
            </a:br>
            <a:br>
              <a:rPr lang="en-GB" dirty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-8454"/>
            <a:ext cx="2381812" cy="282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350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6350" y="188913"/>
            <a:ext cx="6653882" cy="791815"/>
          </a:xfrm>
        </p:spPr>
        <p:txBody>
          <a:bodyPr/>
          <a:lstStyle/>
          <a:p>
            <a:r>
              <a:rPr lang="en-GB" sz="3200" b="1" dirty="0">
                <a:ea typeface="ＭＳ Ｐゴシック" pitchFamily="34" charset="-128"/>
              </a:rPr>
              <a:t>What does Higher Geography involve?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44934899"/>
              </p:ext>
            </p:extLst>
          </p:nvPr>
        </p:nvGraphicFramePr>
        <p:xfrm>
          <a:off x="395536" y="1916830"/>
          <a:ext cx="8424936" cy="4726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7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5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Course area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Topics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514"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Exam paper 1 (100 marks;1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 hour 50 </a:t>
                      </a:r>
                      <a:r>
                        <a:rPr lang="en-GB" sz="1400" b="1" baseline="0" dirty="0" err="1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mins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Section 1: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Physical geography: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(50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marks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Hydrosphere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9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Biosphere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9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Lithosphere</a:t>
                      </a: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9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Atmosphere</a:t>
                      </a: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33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Section 2: Human geography: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(50marks)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Rural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3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Urban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3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Population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899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Exam paper 2 (40 marks;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 50mins)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Section 3: Global Issues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(40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marks)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Climate Change and River Basin Management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345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Section 4: Application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 of Geographical Skills (20 marks)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Variety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 of OS map-based scenarios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2" marR="670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211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0816" y="347429"/>
            <a:ext cx="8229600" cy="1143000"/>
          </a:xfrm>
        </p:spPr>
        <p:txBody>
          <a:bodyPr/>
          <a:lstStyle/>
          <a:p>
            <a:r>
              <a:rPr lang="en-GB" u="sng" dirty="0"/>
              <a:t>Assessment arrangements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525963"/>
          </a:xfrm>
        </p:spPr>
        <p:txBody>
          <a:bodyPr>
            <a:normAutofit/>
          </a:bodyPr>
          <a:lstStyle/>
          <a:p>
            <a:r>
              <a:rPr lang="en-GB" dirty="0"/>
              <a:t>End of unit class tests for all topics – generally one test with two topics.</a:t>
            </a:r>
          </a:p>
          <a:p>
            <a:r>
              <a:rPr lang="en-GB" dirty="0"/>
              <a:t>Timed questions in class.</a:t>
            </a:r>
          </a:p>
          <a:p>
            <a:r>
              <a:rPr lang="en-GB" dirty="0"/>
              <a:t>Prelim TBC.</a:t>
            </a:r>
          </a:p>
          <a:p>
            <a:r>
              <a:rPr lang="en-GB" dirty="0"/>
              <a:t>Final exam as per SQA exam timetable.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493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Revision/study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Higher Geography skills pages in OneNote.</a:t>
            </a:r>
          </a:p>
          <a:p>
            <a:r>
              <a:rPr lang="en-GB" dirty="0"/>
              <a:t>Each topic has a set of class notes, list of possible exam questions and a checklist to aid revision, all in OneNote.</a:t>
            </a:r>
          </a:p>
          <a:p>
            <a:r>
              <a:rPr lang="en-GB" dirty="0"/>
              <a:t>SQA past papers (questions and answers) available online.</a:t>
            </a:r>
          </a:p>
          <a:p>
            <a:r>
              <a:rPr lang="en-GB" dirty="0" err="1"/>
              <a:t>BrightRED</a:t>
            </a:r>
            <a:r>
              <a:rPr lang="en-GB" dirty="0"/>
              <a:t> and </a:t>
            </a:r>
            <a:r>
              <a:rPr lang="en-GB" dirty="0" err="1"/>
              <a:t>Hodder</a:t>
            </a:r>
            <a:r>
              <a:rPr lang="en-GB" dirty="0"/>
              <a:t> and Gibson study guides available to buy online.</a:t>
            </a:r>
          </a:p>
          <a:p>
            <a:r>
              <a:rPr lang="en-GB" dirty="0">
                <a:latin typeface="+mj-lt"/>
              </a:rPr>
              <a:t>Pupils can request additional help (e.g.: at lunchtimes and during study leave) by contacting teacher via Glow email or Teams.</a:t>
            </a:r>
            <a:endParaRPr lang="en-GB" sz="3600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666" y="188640"/>
            <a:ext cx="1153806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315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Revision guides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73128"/>
            <a:ext cx="3184368" cy="40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93917"/>
            <a:ext cx="2952328" cy="402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74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What can you do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r>
              <a:rPr lang="en-GB" dirty="0"/>
              <a:t>Help with revision (e.g. asking questions using their notes).  Course content available on OneNote if your child logs in. </a:t>
            </a:r>
          </a:p>
          <a:p>
            <a:r>
              <a:rPr lang="en-GB" dirty="0"/>
              <a:t>Be a sounding board.</a:t>
            </a:r>
          </a:p>
          <a:p>
            <a:r>
              <a:rPr lang="en-GB" dirty="0"/>
              <a:t>Provide a quiet working space for revision – ‘Power Hour’</a:t>
            </a:r>
          </a:p>
          <a:p>
            <a:r>
              <a:rPr lang="en-GB" dirty="0"/>
              <a:t>Feed them and encourage good sleep/study/downtime habits.</a:t>
            </a:r>
          </a:p>
        </p:txBody>
      </p:sp>
    </p:spTree>
    <p:extLst>
      <p:ext uri="{BB962C8B-B14F-4D97-AF65-F5344CB8AC3E}">
        <p14:creationId xmlns:p14="http://schemas.microsoft.com/office/powerpoint/2010/main" val="1426377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FB59AB-5C1F-4508-AFAA-B4EA38D967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383954-2C2E-4AC0-8614-70DBE9A4F715}"/>
</file>

<file path=customXml/itemProps3.xml><?xml version="1.0" encoding="utf-8"?>
<ds:datastoreItem xmlns:ds="http://schemas.openxmlformats.org/officeDocument/2006/customXml" ds:itemID="{35C3C609-598B-4C03-B8AD-61C102AF841D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f401ed1c-79c0-462e-a367-55d9eedeba93"/>
    <ds:schemaRef ds:uri="http://purl.org/dc/terms/"/>
    <ds:schemaRef ds:uri="http://schemas.microsoft.com/office/infopath/2007/PartnerControls"/>
    <ds:schemaRef ds:uri="41ff5a41-8242-4d90-878e-1381b250cbf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275</Words>
  <Application>Microsoft Office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Comic Sans MS</vt:lpstr>
      <vt:lpstr>Times New Roman</vt:lpstr>
      <vt:lpstr>Office Theme</vt:lpstr>
      <vt:lpstr>  Higher Geography  </vt:lpstr>
      <vt:lpstr>What does Higher Geography involve?</vt:lpstr>
      <vt:lpstr>Assessment arrangements</vt:lpstr>
      <vt:lpstr>Revision/study</vt:lpstr>
      <vt:lpstr>Revision guides</vt:lpstr>
      <vt:lpstr>What can you do?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Geography</dc:title>
  <dc:creator>Mrs Rodger</dc:creator>
  <cp:lastModifiedBy>Mrs Wilson</cp:lastModifiedBy>
  <cp:revision>31</cp:revision>
  <dcterms:created xsi:type="dcterms:W3CDTF">2017-08-22T08:28:30Z</dcterms:created>
  <dcterms:modified xsi:type="dcterms:W3CDTF">2025-06-24T11:25:11Z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