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1" r:id="rId2"/>
    <p:sldId id="289" r:id="rId3"/>
    <p:sldId id="298" r:id="rId4"/>
    <p:sldId id="324" r:id="rId5"/>
    <p:sldId id="318" r:id="rId6"/>
    <p:sldId id="319" r:id="rId7"/>
    <p:sldId id="320" r:id="rId8"/>
    <p:sldId id="300" r:id="rId9"/>
    <p:sldId id="321" r:id="rId10"/>
    <p:sldId id="322" r:id="rId11"/>
    <p:sldId id="309" r:id="rId12"/>
    <p:sldId id="306" r:id="rId13"/>
    <p:sldId id="302" r:id="rId14"/>
    <p:sldId id="305" r:id="rId15"/>
    <p:sldId id="303" r:id="rId16"/>
    <p:sldId id="307" r:id="rId17"/>
    <p:sldId id="308" r:id="rId18"/>
    <p:sldId id="310" r:id="rId19"/>
    <p:sldId id="311" r:id="rId20"/>
    <p:sldId id="312" r:id="rId21"/>
    <p:sldId id="313" r:id="rId22"/>
    <p:sldId id="314" r:id="rId23"/>
    <p:sldId id="316" r:id="rId24"/>
    <p:sldId id="315" r:id="rId25"/>
    <p:sldId id="323" r:id="rId26"/>
    <p:sldId id="317" r:id="rId27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274DBC-29D1-47AA-92C0-5B4D9A97C34E}" v="1" dt="2024-09-11T09:13:22.4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3" d="100"/>
          <a:sy n="63" d="100"/>
        </p:scale>
        <p:origin x="9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E8274DBC-29D1-47AA-92C0-5B4D9A97C34E}"/>
    <pc:docChg chg="custSel modSld">
      <pc:chgData name="Ryalls, Kevin" userId="78276239-1571-46af-87a3-206ed2b3e4ec" providerId="ADAL" clId="{E8274DBC-29D1-47AA-92C0-5B4D9A97C34E}" dt="2024-09-11T09:13:54.406" v="146" actId="5793"/>
      <pc:docMkLst>
        <pc:docMk/>
      </pc:docMkLst>
      <pc:sldChg chg="modSp mod">
        <pc:chgData name="Ryalls, Kevin" userId="78276239-1571-46af-87a3-206ed2b3e4ec" providerId="ADAL" clId="{E8274DBC-29D1-47AA-92C0-5B4D9A97C34E}" dt="2024-09-11T09:13:54.406" v="146" actId="5793"/>
        <pc:sldMkLst>
          <pc:docMk/>
          <pc:sldMk cId="1676288107" sldId="301"/>
        </pc:sldMkLst>
        <pc:spChg chg="mod">
          <ac:chgData name="Ryalls, Kevin" userId="78276239-1571-46af-87a3-206ed2b3e4ec" providerId="ADAL" clId="{E8274DBC-29D1-47AA-92C0-5B4D9A97C34E}" dt="2024-09-11T09:13:54.406" v="146" actId="5793"/>
          <ac:spMkLst>
            <pc:docMk/>
            <pc:sldMk cId="1676288107" sldId="301"/>
            <ac:spMk id="7" creationId="{78EEA330-A14A-F480-CE36-048CF7E6524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ECE596-BC31-4A77-A334-C862AF77F588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B6AE6-3696-45C7-93DE-BC3B8C8477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060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57F9A-AAE4-4168-9A5F-29DC1D1367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95ECDE-992C-B90F-DF82-5BE34FA45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2159F-F8DA-4B09-EECD-69138B769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3105F-65FD-21E7-A295-8D3CBF6B3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C47BA-1496-03CB-FE9A-CC54B2DEE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198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A1284-34E1-5E52-3A7E-A563B9CF6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BBCE-F4F4-A0B1-A46F-1D5C65984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42353-7504-A2AF-EC1D-16B5EDFBF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78A45-8CF5-0A21-F794-FB4D17203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26837-6D38-FA0C-2DEE-244339091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9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90AE-0496-B656-1FE5-427734CA9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34FE0-2B35-B586-B8B0-040AF68DB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DA99A-F0D2-6A88-0D99-0485BE1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474E1-9515-4AAA-FD7A-0298F2DA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19927-F79C-E4BF-2C0A-CB40DBE94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557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8727-990E-D44E-830A-169F670D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219E9-4312-344D-4C9C-4CB268365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C8110-256F-DBE2-BFB8-918206EF8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E6801-6F3F-8C5F-C833-9D33D8856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C0C7AB-0D33-40C4-924D-B60ED7E70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D29BF-FFC4-7B06-8D6C-9D5E8D50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27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A0B3-185E-24ED-72CA-3893DF27E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B397C-6736-24F2-805E-8E84635AA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13C59-0ED9-693D-09CD-5FADC86BC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E1ABE4-CE0F-D85D-3725-03C0CEF473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3EBE1-BF26-95C5-73A3-D6DF238C73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645346-F1ED-0EF2-CBE8-470FCEEC0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0F672C-85D3-57DC-76AA-6F034A2DA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770EFF-9882-9CC0-5326-E88FB91D9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99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1CD19-349E-0238-019F-0A3D31E60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736EDA-C3A6-1C37-0D0D-BE281BBBF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0DF39-4AF1-15FB-870B-5C563512D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F6223-CDA9-4E74-9A9C-B2959935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110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4D6BC9-23FB-13E1-F555-AAAE545B4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D58546-5E88-64F1-611F-06A4BF7F8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94274-BAD9-DF76-FEDD-0BCEEED0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40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A54E4-96AD-7AAE-6F88-E2302E94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0A158-C460-BF89-CDF1-72950E43D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09A75-D96E-C1BE-F399-C5417C20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B0394F-2CBC-2697-4992-A31B0DC57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F7B055-24A4-4A4E-B2CA-67C5775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3B127-C51F-3691-A492-393CA38F0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497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39673-79C5-C5AD-EA6F-5EDAF10D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67E5B6-CF5F-00CC-F0D8-9E755AEF79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EDD87-9E9C-2A71-F3C6-F9FEB13914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9159D-D848-EE92-D6B9-995B198DF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41626-0B57-9088-914B-3909500A9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840C3-A7FF-CD7B-B005-EB75943A1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896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EC1FF-0FB0-07D1-99B3-0A2DC3B9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C8F0D-F753-C1EE-6136-E8C8CF70E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8AF25-09E9-DAC0-ABD3-FBA3F354E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AED4C-0363-3A20-1BBB-CD0277EED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26A3F-B4F9-D2CE-CDB6-3CF4C9AB5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726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FEDD5A-FDE2-941B-FE3F-3628F6692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AB36E9-D5FD-CFC9-86F4-744AB143B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77953-A1F2-9718-FD13-3F1026704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46D1D-BEB0-84DE-FFB5-EDFE3331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68FDD-B595-9CC4-20D1-70E1016DB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60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5BA2F-0014-855E-9824-4DB084830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E5726-D4C7-0DCB-DD22-4A2379844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CD47C-625D-66CC-D9AE-3B31DCE02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A0155-CC7B-4925-9C23-32FB795DB522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6B58D-C890-F3D1-FD12-4F1B4E684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99E1C-F884-9E48-299E-C712F5F77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05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logs.glowscotland.org.uk/sb/public/peebleshighschool/uploads/sites/3558/2024/08/23150246/Senior-Phase-Expectations-June-2024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glowscotland.sharepoint.com/:x:/r/sites/grp-peebleshighstaff/_layouts/15/Doc.aspx?sourcedoc=%7B0F5C5419-5320-4B32-AC42-F5DB9C250D73%7D&amp;file=HMI%20survey%20Pupil%20Data%20over%20time.xlsx&amp;action=default&amp;mobileredirect=true&amp;DefaultItemOpen=1%3Fweb%3D1" TargetMode="External"/><Relationship Id="rId4" Type="http://schemas.openxmlformats.org/officeDocument/2006/relationships/hyperlink" Target="https://glowscotland.sharepoint.com/:x:/r/sites/grp-peebleshighstaff/_layouts/15/Doc2.aspx?action=edit&amp;sourcedoc=%7B4c10edf2-621b-44db-b88e-f64c02399e11%7D&amp;wdOrigin=TEAMS-WEB.undefined_ns.rwc&amp;wdExp=TEAMS-TREATMENT&amp;wdhostclicktime=1726040065859&amp;web=1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EEA330-A14A-F480-CE36-048CF7E65240}"/>
              </a:ext>
            </a:extLst>
          </p:cNvPr>
          <p:cNvSpPr txBox="1"/>
          <p:nvPr/>
        </p:nvSpPr>
        <p:spPr>
          <a:xfrm>
            <a:off x="1232899" y="840580"/>
            <a:ext cx="7037798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Assemblies</a:t>
            </a:r>
          </a:p>
          <a:p>
            <a:endParaRPr lang="en-GB" sz="2400" dirty="0"/>
          </a:p>
          <a:p>
            <a:r>
              <a:rPr lang="en-GB" sz="2400" dirty="0"/>
              <a:t>Surveys – well done!</a:t>
            </a:r>
          </a:p>
          <a:p>
            <a:r>
              <a:rPr lang="en-GB" sz="2400" dirty="0"/>
              <a:t>SIP – what next?</a:t>
            </a:r>
          </a:p>
          <a:p>
            <a:r>
              <a:rPr lang="en-GB" sz="2400" dirty="0"/>
              <a:t>Student Parliament – how the school listens to you</a:t>
            </a:r>
          </a:p>
          <a:p>
            <a:r>
              <a:rPr lang="en-GB" sz="2400"/>
              <a:t>Prefects – aspiration!</a:t>
            </a:r>
            <a:endParaRPr lang="en-GB" sz="2400" dirty="0"/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School Improvement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Attainment</a:t>
            </a:r>
          </a:p>
          <a:p>
            <a:r>
              <a:rPr lang="en-GB" sz="2400" dirty="0"/>
              <a:t>       Attainment Reviews</a:t>
            </a:r>
          </a:p>
          <a:p>
            <a:r>
              <a:rPr lang="en-GB" sz="2400" dirty="0"/>
              <a:t>       Senior Phase policy</a:t>
            </a:r>
          </a:p>
          <a:p>
            <a:pPr marL="457200" indent="-457200">
              <a:buAutoNum type="arabicPeriod" startAt="2"/>
            </a:pPr>
            <a:r>
              <a:rPr lang="en-GB" sz="2400" dirty="0"/>
              <a:t>Leadership</a:t>
            </a:r>
          </a:p>
          <a:p>
            <a:r>
              <a:rPr lang="en-GB" sz="2400" dirty="0"/>
              <a:t>       SIR</a:t>
            </a:r>
          </a:p>
          <a:p>
            <a:r>
              <a:rPr lang="en-GB" sz="2400" dirty="0"/>
              <a:t>       SIP</a:t>
            </a:r>
          </a:p>
          <a:p>
            <a:r>
              <a:rPr lang="en-GB" sz="2400" dirty="0"/>
              <a:t>       Leadership Framework</a:t>
            </a:r>
          </a:p>
          <a:p>
            <a:r>
              <a:rPr lang="en-GB" sz="2400" dirty="0"/>
              <a:t>       CC and RAP</a:t>
            </a:r>
          </a:p>
          <a:p>
            <a:r>
              <a:rPr lang="en-GB" sz="2400" dirty="0"/>
              <a:t>3.    Pupil Support Information/Whole School Tracking</a:t>
            </a:r>
          </a:p>
          <a:p>
            <a:pPr marL="457200" indent="-457200">
              <a:buAutoNum type="arabicPeriod" startAt="4"/>
            </a:pPr>
            <a:r>
              <a:rPr lang="en-GB" sz="2400" dirty="0"/>
              <a:t>Surveys</a:t>
            </a:r>
          </a:p>
          <a:p>
            <a:pPr marL="457200" indent="-457200">
              <a:buAutoNum type="arabicPeriod" startAt="4"/>
            </a:pPr>
            <a:r>
              <a:rPr lang="en-GB" sz="2400" dirty="0"/>
              <a:t>New school</a:t>
            </a:r>
          </a:p>
          <a:p>
            <a:r>
              <a:rPr lang="en-GB" sz="2400" dirty="0"/>
              <a:t>6.    Uniform merits/demerits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76288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E1E47D-78AE-8019-CC3F-1F1D2BE02CC6}"/>
              </a:ext>
            </a:extLst>
          </p:cNvPr>
          <p:cNvSpPr txBox="1"/>
          <p:nvPr/>
        </p:nvSpPr>
        <p:spPr>
          <a:xfrm>
            <a:off x="487450" y="634027"/>
            <a:ext cx="1012440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HMI Areas for Improvement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AFI 1 – BGE Planning and LTA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AFI 2 – Meeting Learners’ Needs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AFI 3 – Leadership and Attainment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Purpose of my session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will have a clear understanding of the school's improvement priorities in this area and the role you play in this.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Operational updates in Update to come later.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parts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outcomes and purpose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story so far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now – our priorities and your role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844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BFBD95-D299-D74B-9DAA-D901D9E21790}"/>
              </a:ext>
            </a:extLst>
          </p:cNvPr>
          <p:cNvSpPr txBox="1"/>
          <p:nvPr/>
        </p:nvSpPr>
        <p:spPr>
          <a:xfrm>
            <a:off x="532214" y="243512"/>
            <a:ext cx="958634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Outcomes and purpose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end, if not it is all stuff, we do the means, we do not get to the end so need to be clear about the outcomes and purpose.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Pupils say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know what level I am working at, I know how to improve, my work is the correct level, my teachers know me as a learner.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Staff say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have a clear sense of direction and sense of purpose, I am growing as a professional, I have ownership on how I deliver school priorities.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Leaders say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Through clear communication, I know what is expected of me and my team know what is expected of them, I am accountable, I am empowered and I empower my team.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4899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BFBD95-D299-D74B-9DAA-D901D9E21790}"/>
              </a:ext>
            </a:extLst>
          </p:cNvPr>
          <p:cNvSpPr txBox="1"/>
          <p:nvPr/>
        </p:nvSpPr>
        <p:spPr>
          <a:xfrm>
            <a:off x="562694" y="2065143"/>
            <a:ext cx="95863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say?</a:t>
            </a:r>
          </a:p>
        </p:txBody>
      </p:sp>
    </p:spTree>
    <p:extLst>
      <p:ext uri="{BB962C8B-B14F-4D97-AF65-F5344CB8AC3E}">
        <p14:creationId xmlns:p14="http://schemas.microsoft.com/office/powerpoint/2010/main" val="4223513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69E312-ED82-66F0-322F-2C8E2C8DDCBD}"/>
              </a:ext>
            </a:extLst>
          </p:cNvPr>
          <p:cNvSpPr txBox="1"/>
          <p:nvPr/>
        </p:nvSpPr>
        <p:spPr>
          <a:xfrm>
            <a:off x="557022" y="782282"/>
            <a:ext cx="860041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Story so far 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+mn-cs"/>
              </a:rPr>
              <a:t> 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+mn-cs"/>
              </a:rPr>
              <a:t>AFI 1 - BGE Planning and LTA Toolkit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Behaviour policy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BGE planning sheets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LTA Evaluation toolkit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Improvements in attainment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Curriculum pathways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S5 and S6 Leadership and School Service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792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69E312-ED82-66F0-322F-2C8E2C8DDCBD}"/>
              </a:ext>
            </a:extLst>
          </p:cNvPr>
          <p:cNvSpPr txBox="1"/>
          <p:nvPr/>
        </p:nvSpPr>
        <p:spPr>
          <a:xfrm>
            <a:off x="729118" y="1160252"/>
            <a:ext cx="860041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Story so far 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+mn-cs"/>
              </a:rPr>
              <a:t>AFI 2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-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+mn-cs"/>
              </a:rPr>
              <a:t>Meeting Learners’ Needs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Connect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Enhanced Provision more mainstream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Whole school tracking for attainment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R2L plans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SfL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Referrals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Dyslexia Collective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PSAs impact on attendance and inclusion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677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69E312-ED82-66F0-322F-2C8E2C8DDCBD}"/>
              </a:ext>
            </a:extLst>
          </p:cNvPr>
          <p:cNvSpPr txBox="1"/>
          <p:nvPr/>
        </p:nvSpPr>
        <p:spPr>
          <a:xfrm>
            <a:off x="448739" y="1124157"/>
            <a:ext cx="888078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Story so far 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+mn-cs"/>
              </a:rPr>
              <a:t>AFI 3 Leadership and Attainment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+mn-cs"/>
              </a:rPr>
              <a:t>Culture and ethos of school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+mn-cs"/>
              </a:rPr>
              <a:t>Whole School Tracking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+mn-cs"/>
              </a:rPr>
              <a:t>Leadership Framework – clarity of roles and remits, self and team evaluation of leadership with HGIOS4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+mn-cs"/>
              </a:rPr>
              <a:t>Breakspear Clarify Canvas and Rapid Action Plan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+mn-cs"/>
              </a:rPr>
              <a:t>HMI surveys show clear improvements across the board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57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0BC513-4523-5D60-2512-03285DE2CDA5}"/>
              </a:ext>
            </a:extLst>
          </p:cNvPr>
          <p:cNvSpPr txBox="1"/>
          <p:nvPr/>
        </p:nvSpPr>
        <p:spPr>
          <a:xfrm>
            <a:off x="729117" y="853955"/>
            <a:ext cx="839081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Story so far 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School Improvement Report June 2024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Satisfactory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1.3 Leadership of Change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2.3 LTA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 Ensuring Wellbeing Equality and Inclusion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3.2 Raising Attainment and Achievement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Now - need to see impact/fruits of labour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HMI 9 Dec Selling our house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will do a further self-evaluation then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VG by 2027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203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0BC513-4523-5D60-2512-03285DE2CDA5}"/>
              </a:ext>
            </a:extLst>
          </p:cNvPr>
          <p:cNvSpPr txBox="1"/>
          <p:nvPr/>
        </p:nvSpPr>
        <p:spPr>
          <a:xfrm>
            <a:off x="419948" y="403150"/>
            <a:ext cx="1062109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Story so far 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Satisfactory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strengths just outweigh the weaknesses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learners have access to a basic level of provision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strengths have a positive impact on learners’ experiences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weaknesses do not have a substantially adverse impact, but they constrain the overall quality of learners’ experiences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Good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 are important strengths yet there remains some aspects which require improvement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strengths have a significantly positive impact on almost all young people (90%)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quality of learners’ experiences is diminished in some way by aspects in which improvement is required</a:t>
            </a:r>
          </a:p>
        </p:txBody>
      </p:sp>
    </p:spTree>
    <p:extLst>
      <p:ext uri="{BB962C8B-B14F-4D97-AF65-F5344CB8AC3E}">
        <p14:creationId xmlns:p14="http://schemas.microsoft.com/office/powerpoint/2010/main" val="1413810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672" y="145200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503065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0BC513-4523-5D60-2512-03285DE2CDA5}"/>
              </a:ext>
            </a:extLst>
          </p:cNvPr>
          <p:cNvSpPr txBox="1"/>
          <p:nvPr/>
        </p:nvSpPr>
        <p:spPr>
          <a:xfrm>
            <a:off x="841791" y="902901"/>
            <a:ext cx="94756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School </a:t>
            </a:r>
            <a:r>
              <a:rPr lang="en-GB" sz="2400" u="sng" dirty="0">
                <a:solidFill>
                  <a:srgbClr val="00206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Improvement Priorities 2024-25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28626B-F732-3E27-12ED-574756EB1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948" y="1920240"/>
            <a:ext cx="10627036" cy="452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56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CD78ED-A39D-558C-D10E-2496C85DE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972" y="2410874"/>
            <a:ext cx="11079121" cy="41344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EEA330-A14A-F480-CE36-048CF7E65240}"/>
              </a:ext>
            </a:extLst>
          </p:cNvPr>
          <p:cNvSpPr txBox="1"/>
          <p:nvPr/>
        </p:nvSpPr>
        <p:spPr>
          <a:xfrm>
            <a:off x="1232899" y="840580"/>
            <a:ext cx="393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No drop policy from January</a:t>
            </a:r>
          </a:p>
          <a:p>
            <a:r>
              <a:rPr lang="en-GB" sz="2400" dirty="0"/>
              <a:t>QA calendar - comprehensive</a:t>
            </a:r>
          </a:p>
        </p:txBody>
      </p:sp>
    </p:spTree>
    <p:extLst>
      <p:ext uri="{BB962C8B-B14F-4D97-AF65-F5344CB8AC3E}">
        <p14:creationId xmlns:p14="http://schemas.microsoft.com/office/powerpoint/2010/main" val="2782319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9F4E239-1C96-D44F-42C8-C72A5310E5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533786"/>
              </p:ext>
            </p:extLst>
          </p:nvPr>
        </p:nvGraphicFramePr>
        <p:xfrm>
          <a:off x="373718" y="522582"/>
          <a:ext cx="9994095" cy="4148963"/>
        </p:xfrm>
        <a:graphic>
          <a:graphicData uri="http://schemas.openxmlformats.org/drawingml/2006/table">
            <a:tbl>
              <a:tblPr firstRow="1" firstCol="1" bandRow="1"/>
              <a:tblGrid>
                <a:gridCol w="2894253">
                  <a:extLst>
                    <a:ext uri="{9D8B030D-6E8A-4147-A177-3AD203B41FA5}">
                      <a16:colId xmlns:a16="http://schemas.microsoft.com/office/drawing/2014/main" val="1421455352"/>
                    </a:ext>
                  </a:extLst>
                </a:gridCol>
                <a:gridCol w="2770102">
                  <a:extLst>
                    <a:ext uri="{9D8B030D-6E8A-4147-A177-3AD203B41FA5}">
                      <a16:colId xmlns:a16="http://schemas.microsoft.com/office/drawing/2014/main" val="3819544731"/>
                    </a:ext>
                  </a:extLst>
                </a:gridCol>
                <a:gridCol w="4329740">
                  <a:extLst>
                    <a:ext uri="{9D8B030D-6E8A-4147-A177-3AD203B41FA5}">
                      <a16:colId xmlns:a16="http://schemas.microsoft.com/office/drawing/2014/main" val="18132336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Attainment Review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2024- 2025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SQA Results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3176407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Throughout this self evaluation exercise please remember the words of Lewis Patterson from INSIGHT. When explaining the data are we giving a reason, spotting a missed opportunity or giving an excuse.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467798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1025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Using the Results machine analysis  -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Course Summary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are the Pass/Fail percentages in comparison to the whole school cohort.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Whole school Fail/Pass rates for comparison.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N5                 15%    85% (A-C 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Higher           20%   80%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 Higher   23%   77%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973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301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943AE7-9482-5AAC-F372-3D1E9C2E0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0" y="2621023"/>
            <a:ext cx="10130032" cy="41481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CC14D4-19F3-37D2-C96C-7E4373395D02}"/>
              </a:ext>
            </a:extLst>
          </p:cNvPr>
          <p:cNvSpPr txBox="1"/>
          <p:nvPr/>
        </p:nvSpPr>
        <p:spPr>
          <a:xfrm>
            <a:off x="696074" y="312699"/>
            <a:ext cx="96717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Using the Results machine analysis – Scatterplot</a:t>
            </a:r>
          </a:p>
          <a:p>
            <a:endParaRPr lang="en-GB" sz="2000" dirty="0"/>
          </a:p>
          <a:p>
            <a:r>
              <a:rPr lang="en-GB" sz="2000" dirty="0"/>
              <a:t>Looking at courses and levels are their young people with a significant difference between their dot and the line. How can we improve this picture for this session?</a:t>
            </a:r>
          </a:p>
          <a:p>
            <a:endParaRPr lang="en-GB" sz="2000" dirty="0"/>
          </a:p>
          <a:p>
            <a:r>
              <a:rPr lang="en-GB" sz="2000" dirty="0"/>
              <a:t>Who are the successes and why did they do so well. Who achieved disappointing results and why did this happen?</a:t>
            </a:r>
          </a:p>
        </p:txBody>
      </p:sp>
    </p:spTree>
    <p:extLst>
      <p:ext uri="{BB962C8B-B14F-4D97-AF65-F5344CB8AC3E}">
        <p14:creationId xmlns:p14="http://schemas.microsoft.com/office/powerpoint/2010/main" val="4291077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C4D163-4175-5E63-601A-06D25BCBF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228" y="132411"/>
            <a:ext cx="5096586" cy="67255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1938BD-C631-EE59-1FE6-AA89C5328021}"/>
              </a:ext>
            </a:extLst>
          </p:cNvPr>
          <p:cNvSpPr txBox="1"/>
          <p:nvPr/>
        </p:nvSpPr>
        <p:spPr>
          <a:xfrm>
            <a:off x="373719" y="312699"/>
            <a:ext cx="402362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Using the Results machine analysis – </a:t>
            </a:r>
          </a:p>
          <a:p>
            <a:r>
              <a:rPr lang="en-GB" sz="2400" dirty="0"/>
              <a:t>Pupil summary or RV Summary</a:t>
            </a:r>
          </a:p>
          <a:p>
            <a:endParaRPr lang="en-GB" sz="2400" dirty="0"/>
          </a:p>
          <a:p>
            <a:r>
              <a:rPr lang="en-GB" sz="2400" dirty="0"/>
              <a:t>Do any of your courses/levels stand out among others as positive/negative stories.</a:t>
            </a:r>
          </a:p>
          <a:p>
            <a:endParaRPr lang="en-GB" sz="2400" dirty="0"/>
          </a:p>
          <a:p>
            <a:r>
              <a:rPr lang="en-GB" sz="2400" dirty="0"/>
              <a:t>Where are the successes and why did they do so well. Where achieved disappointing results and why did this happen?</a:t>
            </a:r>
          </a:p>
        </p:txBody>
      </p:sp>
    </p:spTree>
    <p:extLst>
      <p:ext uri="{BB962C8B-B14F-4D97-AF65-F5344CB8AC3E}">
        <p14:creationId xmlns:p14="http://schemas.microsoft.com/office/powerpoint/2010/main" val="1027324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57A8D2-0301-B8AA-278A-4B52B1DD4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792" y="2839559"/>
            <a:ext cx="10812384" cy="37057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4726DB-ED46-4712-F6A0-62E03F3E2470}"/>
              </a:ext>
            </a:extLst>
          </p:cNvPr>
          <p:cNvSpPr txBox="1"/>
          <p:nvPr/>
        </p:nvSpPr>
        <p:spPr>
          <a:xfrm>
            <a:off x="449494" y="135446"/>
            <a:ext cx="93520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Using the Results machine analysis – </a:t>
            </a:r>
          </a:p>
          <a:p>
            <a:r>
              <a:rPr lang="en-GB" sz="2000" dirty="0"/>
              <a:t>Component mark analysis</a:t>
            </a:r>
          </a:p>
          <a:p>
            <a:endParaRPr lang="en-GB" sz="2000" dirty="0"/>
          </a:p>
          <a:p>
            <a:r>
              <a:rPr lang="en-GB" sz="2000" dirty="0"/>
              <a:t>Are their any mismatches of colour which would indicate a difference in the success of elements of the course. </a:t>
            </a:r>
          </a:p>
          <a:p>
            <a:endParaRPr lang="en-GB" sz="2000" dirty="0"/>
          </a:p>
          <a:p>
            <a:r>
              <a:rPr lang="en-GB" sz="2000" dirty="0"/>
              <a:t>Note. All greens or all reds only indicates a consistent grade as the cohort may have been strong or weak, the RV highlights this.</a:t>
            </a:r>
          </a:p>
        </p:txBody>
      </p:sp>
    </p:spTree>
    <p:extLst>
      <p:ext uri="{BB962C8B-B14F-4D97-AF65-F5344CB8AC3E}">
        <p14:creationId xmlns:p14="http://schemas.microsoft.com/office/powerpoint/2010/main" val="3199347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68B8D4-27AD-96C1-C291-B35B021BBF9B}"/>
              </a:ext>
            </a:extLst>
          </p:cNvPr>
          <p:cNvSpPr txBox="1"/>
          <p:nvPr/>
        </p:nvSpPr>
        <p:spPr>
          <a:xfrm>
            <a:off x="696073" y="551750"/>
            <a:ext cx="954263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Using the Results machine analysis – </a:t>
            </a:r>
          </a:p>
          <a:p>
            <a:r>
              <a:rPr lang="en-GB" sz="2400" dirty="0"/>
              <a:t>Progression (by course)</a:t>
            </a:r>
          </a:p>
          <a:p>
            <a:endParaRPr lang="en-GB" sz="2400" dirty="0"/>
          </a:p>
          <a:p>
            <a:r>
              <a:rPr lang="en-GB" sz="2400" dirty="0"/>
              <a:t>In the grid numbers in the top left are best and bottom right are worst. A diagonal from top right to bottom left is expected.</a:t>
            </a:r>
          </a:p>
          <a:p>
            <a:endParaRPr lang="en-GB" sz="2400" dirty="0"/>
          </a:p>
          <a:p>
            <a:r>
              <a:rPr lang="en-GB" sz="2400" dirty="0"/>
              <a:t>Retakes are on the right hand side.</a:t>
            </a:r>
          </a:p>
          <a:p>
            <a:endParaRPr lang="en-GB" sz="2400" dirty="0"/>
          </a:p>
          <a:p>
            <a:r>
              <a:rPr lang="en-GB" sz="2400" dirty="0"/>
              <a:t>Crash courses are shown below without a tick or cross. Do your courses provide good progression for young people?</a:t>
            </a:r>
          </a:p>
        </p:txBody>
      </p:sp>
    </p:spTree>
    <p:extLst>
      <p:ext uri="{BB962C8B-B14F-4D97-AF65-F5344CB8AC3E}">
        <p14:creationId xmlns:p14="http://schemas.microsoft.com/office/powerpoint/2010/main" val="2024477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12793D-EE59-3CA7-4D6E-207275B50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388" y="1550932"/>
            <a:ext cx="5341937" cy="50348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168175-57A3-2C20-CD43-C1D66DB0D4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975" y="854399"/>
            <a:ext cx="4552795" cy="442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49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FBDBD3-3A36-9FC2-1C30-2C0DBFAF9377}"/>
              </a:ext>
            </a:extLst>
          </p:cNvPr>
          <p:cNvSpPr txBox="1"/>
          <p:nvPr/>
        </p:nvSpPr>
        <p:spPr>
          <a:xfrm>
            <a:off x="482885" y="1551398"/>
            <a:ext cx="8663683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hlinkClick r:id="rId4"/>
              </a:rPr>
              <a:t>https://blogs.glowscotland.org.uk/sb/public/peebleshighschool/uploads/sites/3558/2024/08/23150246/Senior-Phase-Expectations-June-2024.pdf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1745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A0937B-7333-3B02-EDA5-7577BDD16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929" y="312698"/>
            <a:ext cx="4398737" cy="626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900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28E4D9-0A6F-BD49-32BF-88710B8B0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441" y="304364"/>
            <a:ext cx="8183117" cy="624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0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87AA23-60ED-0BC8-8D7B-FDA107521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545" y="312699"/>
            <a:ext cx="8354591" cy="63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66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840F2BE-B9A0-E9C1-C284-FEBFAC6B48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385572"/>
              </p:ext>
            </p:extLst>
          </p:nvPr>
        </p:nvGraphicFramePr>
        <p:xfrm>
          <a:off x="275674" y="2720627"/>
          <a:ext cx="11640652" cy="1496085"/>
        </p:xfrm>
        <a:graphic>
          <a:graphicData uri="http://schemas.openxmlformats.org/drawingml/2006/table">
            <a:tbl>
              <a:tblPr/>
              <a:tblGrid>
                <a:gridCol w="234443">
                  <a:extLst>
                    <a:ext uri="{9D8B030D-6E8A-4147-A177-3AD203B41FA5}">
                      <a16:colId xmlns:a16="http://schemas.microsoft.com/office/drawing/2014/main" val="100321032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78218352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624582800"/>
                    </a:ext>
                  </a:extLst>
                </a:gridCol>
                <a:gridCol w="119103">
                  <a:extLst>
                    <a:ext uri="{9D8B030D-6E8A-4147-A177-3AD203B41FA5}">
                      <a16:colId xmlns:a16="http://schemas.microsoft.com/office/drawing/2014/main" val="1205297440"/>
                    </a:ext>
                  </a:extLst>
                </a:gridCol>
                <a:gridCol w="66446">
                  <a:extLst>
                    <a:ext uri="{9D8B030D-6E8A-4147-A177-3AD203B41FA5}">
                      <a16:colId xmlns:a16="http://schemas.microsoft.com/office/drawing/2014/main" val="2960930027"/>
                    </a:ext>
                  </a:extLst>
                </a:gridCol>
                <a:gridCol w="140415">
                  <a:extLst>
                    <a:ext uri="{9D8B030D-6E8A-4147-A177-3AD203B41FA5}">
                      <a16:colId xmlns:a16="http://schemas.microsoft.com/office/drawing/2014/main" val="1560370966"/>
                    </a:ext>
                  </a:extLst>
                </a:gridCol>
                <a:gridCol w="175519">
                  <a:extLst>
                    <a:ext uri="{9D8B030D-6E8A-4147-A177-3AD203B41FA5}">
                      <a16:colId xmlns:a16="http://schemas.microsoft.com/office/drawing/2014/main" val="1196150182"/>
                    </a:ext>
                  </a:extLst>
                </a:gridCol>
                <a:gridCol w="145430">
                  <a:extLst>
                    <a:ext uri="{9D8B030D-6E8A-4147-A177-3AD203B41FA5}">
                      <a16:colId xmlns:a16="http://schemas.microsoft.com/office/drawing/2014/main" val="2603540360"/>
                    </a:ext>
                  </a:extLst>
                </a:gridCol>
                <a:gridCol w="234443">
                  <a:extLst>
                    <a:ext uri="{9D8B030D-6E8A-4147-A177-3AD203B41FA5}">
                      <a16:colId xmlns:a16="http://schemas.microsoft.com/office/drawing/2014/main" val="3931814858"/>
                    </a:ext>
                  </a:extLst>
                </a:gridCol>
                <a:gridCol w="139163">
                  <a:extLst>
                    <a:ext uri="{9D8B030D-6E8A-4147-A177-3AD203B41FA5}">
                      <a16:colId xmlns:a16="http://schemas.microsoft.com/office/drawing/2014/main" val="86531833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6941233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68753703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754473922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64181892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404084589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29214238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132632633"/>
                    </a:ext>
                  </a:extLst>
                </a:gridCol>
                <a:gridCol w="45134">
                  <a:extLst>
                    <a:ext uri="{9D8B030D-6E8A-4147-A177-3AD203B41FA5}">
                      <a16:colId xmlns:a16="http://schemas.microsoft.com/office/drawing/2014/main" val="3382314992"/>
                    </a:ext>
                  </a:extLst>
                </a:gridCol>
                <a:gridCol w="45134">
                  <a:extLst>
                    <a:ext uri="{9D8B030D-6E8A-4147-A177-3AD203B41FA5}">
                      <a16:colId xmlns:a16="http://schemas.microsoft.com/office/drawing/2014/main" val="159998144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804447179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4039811439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99433722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529358307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39625976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69487941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634060485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594713799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91217148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415379846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408140952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301476115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0956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799410085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068373168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626512952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1999983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123035646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289811907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671391844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1873716691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3112868170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859757946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2635020511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853558844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354422241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338281207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98664670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4177943925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99575081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268023757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100651541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936643848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49473687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5474852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831519669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74255724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06237941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72491969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900686218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61008932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32570208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542773569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980905619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6585258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538058381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992427048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27160892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64751915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55059325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564764887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851827852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47600824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879745995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4203875885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77989976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403132936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532669749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711930338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70913682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290140585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1953346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209406708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10767967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4190630922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78609316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206078140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275635366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132169508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418863138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593209747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01796812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889404358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66621166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348139911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4045619103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319830772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91545823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69020257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705644377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869939272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51422482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84484737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558413617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068376720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420051671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84565817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945917227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90718312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94394382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10573551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81828531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75596574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496594959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2449065277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839657485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68702622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797668001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0069936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604915559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96533318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242386881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692751057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60408676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55177911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917517515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68411992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60380918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37578637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359031302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753478635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334137396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1107843169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18456881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382812429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58908712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720809981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89013972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532220652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159562549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0862129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63076178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218089361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5597389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03507654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418534984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919956891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559225969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675713747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128110249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51051930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064116738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07146206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153208008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085114111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34169612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689091027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307790384"/>
                    </a:ext>
                  </a:extLst>
                </a:gridCol>
                <a:gridCol w="65193">
                  <a:extLst>
                    <a:ext uri="{9D8B030D-6E8A-4147-A177-3AD203B41FA5}">
                      <a16:colId xmlns:a16="http://schemas.microsoft.com/office/drawing/2014/main" val="1731765930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923044931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2856323246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964845933"/>
                    </a:ext>
                  </a:extLst>
                </a:gridCol>
                <a:gridCol w="67700">
                  <a:extLst>
                    <a:ext uri="{9D8B030D-6E8A-4147-A177-3AD203B41FA5}">
                      <a16:colId xmlns:a16="http://schemas.microsoft.com/office/drawing/2014/main" val="1488681562"/>
                    </a:ext>
                  </a:extLst>
                </a:gridCol>
                <a:gridCol w="45134">
                  <a:extLst>
                    <a:ext uri="{9D8B030D-6E8A-4147-A177-3AD203B41FA5}">
                      <a16:colId xmlns:a16="http://schemas.microsoft.com/office/drawing/2014/main" val="2840456945"/>
                    </a:ext>
                  </a:extLst>
                </a:gridCol>
              </a:tblGrid>
              <a:tr h="23662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Primary School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House Class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Practical Class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Pastoral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VYP Attendance Alert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14+ Tracker (SDS)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Pastoral Info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Ready to Learn Plans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Support for learning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Myself as a Learner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Wider Achievement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IHP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Care Experienced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Attendance Year (%)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Attendance Range (%)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Impacted by Poverty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IEP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Mainstream Integration (number)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Non-mainstream integration (number)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SNSA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Track 1 Literacy and Numeracy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Track 2 Literacy and Numeracy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Teacher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S2 CFE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Track 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5736"/>
                  </a:ext>
                </a:extLst>
              </a:tr>
              <a:tr h="7369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AA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 School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Out of School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SIMD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PEF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FSM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Clothing Grant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SNSA Numeracy Result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SNSA Numeracy Score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SNSA Reading Result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SNSA Reading Score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SNSA Writing Result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SNSA Writing Score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Numeracy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Reading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Writing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Listening and Talking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Numeracy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Reading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Writing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Listening and Talking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Achievement Level and Progress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Breakdown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S4 Predicted Pathway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98296"/>
                  </a:ext>
                </a:extLst>
              </a:tr>
              <a:tr h="522520"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Kingsland Primary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3C1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 Robertson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Netball 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98.11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Spanish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 Taylor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Working within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 Davies, M Tweedie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Working within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Biology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Minto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Near completion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Modern Studies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 Wylie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Beginning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Chemistry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 Johnson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Near completion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BCT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 Cleland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Working within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 Hadjitofi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Working within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Physics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 Coltman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Working within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Drama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 Swinton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Beginning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English (Y1)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 Ness, S Whitehead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Maths (Y1)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Wallace, C McCann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Beginning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RMPS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 McLean-Foreman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PSE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 Robertson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 (X3)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 Walker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Working within</a:t>
                      </a: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4" marR="1304" marT="1304" marB="938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32259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B6C99E1-1179-1635-DBAC-4833B935FCA4}"/>
              </a:ext>
            </a:extLst>
          </p:cNvPr>
          <p:cNvSpPr txBox="1"/>
          <p:nvPr/>
        </p:nvSpPr>
        <p:spPr>
          <a:xfrm>
            <a:off x="1198880" y="1025246"/>
            <a:ext cx="2998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Whole School Tracking</a:t>
            </a:r>
          </a:p>
        </p:txBody>
      </p:sp>
    </p:spTree>
    <p:extLst>
      <p:ext uri="{BB962C8B-B14F-4D97-AF65-F5344CB8AC3E}">
        <p14:creationId xmlns:p14="http://schemas.microsoft.com/office/powerpoint/2010/main" val="968446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B5E42F-8A1A-59A7-5EC6-A21F6F63736B}"/>
              </a:ext>
            </a:extLst>
          </p:cNvPr>
          <p:cNvSpPr txBox="1"/>
          <p:nvPr/>
        </p:nvSpPr>
        <p:spPr>
          <a:xfrm>
            <a:off x="1101504" y="1482515"/>
            <a:ext cx="80424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hlinkClick r:id="rId4"/>
              </a:rPr>
              <a:t>HMI survey Parent Data over time.xlsx (sharepoint.com)</a:t>
            </a:r>
            <a:endParaRPr lang="en-GB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19EC63-B9D9-7FBA-F866-35CC0470808A}"/>
              </a:ext>
            </a:extLst>
          </p:cNvPr>
          <p:cNvSpPr txBox="1"/>
          <p:nvPr/>
        </p:nvSpPr>
        <p:spPr>
          <a:xfrm>
            <a:off x="1101504" y="2296486"/>
            <a:ext cx="7426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hlinkClick r:id="rId5"/>
              </a:rPr>
              <a:t>HMI survey Pupil Data over time.xlsx (sharepoint.com)</a:t>
            </a:r>
            <a:endParaRPr lang="en-GB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41162C-2AD5-770E-352A-8929C784BB5A}"/>
              </a:ext>
            </a:extLst>
          </p:cNvPr>
          <p:cNvSpPr txBox="1"/>
          <p:nvPr/>
        </p:nvSpPr>
        <p:spPr>
          <a:xfrm>
            <a:off x="1188720" y="3110457"/>
            <a:ext cx="61118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Curriculum – timeline</a:t>
            </a:r>
          </a:p>
          <a:p>
            <a:r>
              <a:rPr lang="en-GB" sz="3200" dirty="0"/>
              <a:t>New School - Engagement Calendar</a:t>
            </a:r>
          </a:p>
          <a:p>
            <a:r>
              <a:rPr lang="en-GB" sz="3200" dirty="0"/>
              <a:t>Uniform – merits and demerits</a:t>
            </a:r>
          </a:p>
        </p:txBody>
      </p:sp>
    </p:spTree>
    <p:extLst>
      <p:ext uri="{BB962C8B-B14F-4D97-AF65-F5344CB8AC3E}">
        <p14:creationId xmlns:p14="http://schemas.microsoft.com/office/powerpoint/2010/main" val="230162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4489EC-4BF9-21B3-86E3-8D0E9C7A8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19" y="233531"/>
            <a:ext cx="4525006" cy="27912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B58E32-6DE1-913C-8A83-6AECB7A9DE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403" y="3429000"/>
            <a:ext cx="4458322" cy="271500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5AB8683-B454-27D8-396E-AF44D39FCD55}"/>
              </a:ext>
            </a:extLst>
          </p:cNvPr>
          <p:cNvSpPr txBox="1"/>
          <p:nvPr/>
        </p:nvSpPr>
        <p:spPr>
          <a:xfrm>
            <a:off x="6526909" y="2967335"/>
            <a:ext cx="32213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ACTION - Showbie</a:t>
            </a:r>
          </a:p>
        </p:txBody>
      </p:sp>
    </p:spTree>
    <p:extLst>
      <p:ext uri="{BB962C8B-B14F-4D97-AF65-F5344CB8AC3E}">
        <p14:creationId xmlns:p14="http://schemas.microsoft.com/office/powerpoint/2010/main" val="3521552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D5D9A8-6144-1AC5-EB2E-915E9F1CE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19" y="3596641"/>
            <a:ext cx="4316271" cy="29706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FFA9DE-CEF4-C1C8-744A-01353CC383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613" y="370765"/>
            <a:ext cx="4048845" cy="28905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5AB8683-B454-27D8-396E-AF44D39FCD55}"/>
              </a:ext>
            </a:extLst>
          </p:cNvPr>
          <p:cNvSpPr txBox="1"/>
          <p:nvPr/>
        </p:nvSpPr>
        <p:spPr>
          <a:xfrm>
            <a:off x="5692065" y="2765644"/>
            <a:ext cx="4533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ACTION – Explain parent voice in policy making through HT Updates</a:t>
            </a:r>
          </a:p>
        </p:txBody>
      </p:sp>
    </p:spTree>
    <p:extLst>
      <p:ext uri="{BB962C8B-B14F-4D97-AF65-F5344CB8AC3E}">
        <p14:creationId xmlns:p14="http://schemas.microsoft.com/office/powerpoint/2010/main" val="1361279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432" y="312699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14" y="1737794"/>
            <a:ext cx="1824186" cy="57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14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1600</Words>
  <Application>Microsoft Office PowerPoint</Application>
  <PresentationFormat>Widescreen</PresentationFormat>
  <Paragraphs>409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Ryalls, Kevin</dc:creator>
  <cp:lastModifiedBy>Ryalls, Kevin</cp:lastModifiedBy>
  <cp:revision>5</cp:revision>
  <cp:lastPrinted>2024-02-16T13:48:51Z</cp:lastPrinted>
  <dcterms:created xsi:type="dcterms:W3CDTF">2024-01-09T18:40:36Z</dcterms:created>
  <dcterms:modified xsi:type="dcterms:W3CDTF">2024-09-11T09:13:59Z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2024-01-09T18:40:36Z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0ba1b345-b8e0-48e0-8509-4ea9d7b7e118</vt:lpwstr>
  </property>
  <property fmtid="{D5CDD505-2E9C-101B-9397-08002B2CF9AE}" pid="8" name="MSIP_Label_9fedad31-c0c2-44e8-b26c-75143ee7ed65_ContentBits">
    <vt:lpwstr>0</vt:lpwstr>
  </property>
</Properties>
</file>