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70" r:id="rId2"/>
    <p:sldId id="292" r:id="rId3"/>
    <p:sldId id="280" r:id="rId4"/>
    <p:sldId id="272" r:id="rId5"/>
    <p:sldId id="276" r:id="rId6"/>
    <p:sldId id="294" r:id="rId7"/>
    <p:sldId id="275" r:id="rId8"/>
    <p:sldId id="274" r:id="rId9"/>
    <p:sldId id="277" r:id="rId10"/>
    <p:sldId id="273" r:id="rId11"/>
    <p:sldId id="282" r:id="rId12"/>
    <p:sldId id="286" r:id="rId13"/>
    <p:sldId id="287" r:id="rId14"/>
    <p:sldId id="288" r:id="rId15"/>
    <p:sldId id="290" r:id="rId16"/>
    <p:sldId id="285" r:id="rId17"/>
    <p:sldId id="291" r:id="rId18"/>
    <p:sldId id="279" r:id="rId19"/>
    <p:sldId id="278" r:id="rId20"/>
    <p:sldId id="293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6835942-E115-45A5-93E1-E0DFEE18D500}" v="14" dt="2024-10-31T18:30:17.05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62" d="100"/>
          <a:sy n="62" d="100"/>
        </p:scale>
        <p:origin x="79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yalls, Kevin" userId="78276239-1571-46af-87a3-206ed2b3e4ec" providerId="ADAL" clId="{C50D6566-8636-42CC-AB58-4B57D92F12B5}"/>
    <pc:docChg chg="custSel addSld modSld">
      <pc:chgData name="Ryalls, Kevin" userId="78276239-1571-46af-87a3-206ed2b3e4ec" providerId="ADAL" clId="{C50D6566-8636-42CC-AB58-4B57D92F12B5}" dt="2024-11-01T14:16:07.093" v="324" actId="5793"/>
      <pc:docMkLst>
        <pc:docMk/>
      </pc:docMkLst>
      <pc:sldChg chg="modSp mod">
        <pc:chgData name="Ryalls, Kevin" userId="78276239-1571-46af-87a3-206ed2b3e4ec" providerId="ADAL" clId="{C50D6566-8636-42CC-AB58-4B57D92F12B5}" dt="2024-11-01T14:13:45.530" v="15" actId="20577"/>
        <pc:sldMkLst>
          <pc:docMk/>
          <pc:sldMk cId="3610257544" sldId="272"/>
        </pc:sldMkLst>
        <pc:spChg chg="mod">
          <ac:chgData name="Ryalls, Kevin" userId="78276239-1571-46af-87a3-206ed2b3e4ec" providerId="ADAL" clId="{C50D6566-8636-42CC-AB58-4B57D92F12B5}" dt="2024-11-01T14:13:45.530" v="15" actId="20577"/>
          <ac:spMkLst>
            <pc:docMk/>
            <pc:sldMk cId="3610257544" sldId="272"/>
            <ac:spMk id="7" creationId="{DFD41F08-51BD-9FBF-40A9-83F62EB99BD8}"/>
          </ac:spMkLst>
        </pc:spChg>
      </pc:sldChg>
      <pc:sldChg chg="modSp mod">
        <pc:chgData name="Ryalls, Kevin" userId="78276239-1571-46af-87a3-206ed2b3e4ec" providerId="ADAL" clId="{C50D6566-8636-42CC-AB58-4B57D92F12B5}" dt="2024-11-01T14:16:07.093" v="324" actId="5793"/>
        <pc:sldMkLst>
          <pc:docMk/>
          <pc:sldMk cId="1171035327" sldId="274"/>
        </pc:sldMkLst>
        <pc:spChg chg="mod">
          <ac:chgData name="Ryalls, Kevin" userId="78276239-1571-46af-87a3-206ed2b3e4ec" providerId="ADAL" clId="{C50D6566-8636-42CC-AB58-4B57D92F12B5}" dt="2024-11-01T14:16:07.093" v="324" actId="5793"/>
          <ac:spMkLst>
            <pc:docMk/>
            <pc:sldMk cId="1171035327" sldId="274"/>
            <ac:spMk id="5" creationId="{576AF4D8-2956-59A6-0F13-710152A6014C}"/>
          </ac:spMkLst>
        </pc:spChg>
      </pc:sldChg>
      <pc:sldChg chg="modSp mod">
        <pc:chgData name="Ryalls, Kevin" userId="78276239-1571-46af-87a3-206ed2b3e4ec" providerId="ADAL" clId="{C50D6566-8636-42CC-AB58-4B57D92F12B5}" dt="2024-11-01T14:14:04.830" v="17" actId="20577"/>
        <pc:sldMkLst>
          <pc:docMk/>
          <pc:sldMk cId="1966352058" sldId="276"/>
        </pc:sldMkLst>
        <pc:spChg chg="mod">
          <ac:chgData name="Ryalls, Kevin" userId="78276239-1571-46af-87a3-206ed2b3e4ec" providerId="ADAL" clId="{C50D6566-8636-42CC-AB58-4B57D92F12B5}" dt="2024-11-01T14:14:04.830" v="17" actId="20577"/>
          <ac:spMkLst>
            <pc:docMk/>
            <pc:sldMk cId="1966352058" sldId="276"/>
            <ac:spMk id="5" creationId="{576AF4D8-2956-59A6-0F13-710152A6014C}"/>
          </ac:spMkLst>
        </pc:spChg>
      </pc:sldChg>
      <pc:sldChg chg="modSp add mod">
        <pc:chgData name="Ryalls, Kevin" userId="78276239-1571-46af-87a3-206ed2b3e4ec" providerId="ADAL" clId="{C50D6566-8636-42CC-AB58-4B57D92F12B5}" dt="2024-11-01T14:14:29.868" v="100" actId="20577"/>
        <pc:sldMkLst>
          <pc:docMk/>
          <pc:sldMk cId="3535495266" sldId="294"/>
        </pc:sldMkLst>
        <pc:spChg chg="mod">
          <ac:chgData name="Ryalls, Kevin" userId="78276239-1571-46af-87a3-206ed2b3e4ec" providerId="ADAL" clId="{C50D6566-8636-42CC-AB58-4B57D92F12B5}" dt="2024-11-01T14:14:29.868" v="100" actId="20577"/>
          <ac:spMkLst>
            <pc:docMk/>
            <pc:sldMk cId="3535495266" sldId="294"/>
            <ac:spMk id="5" creationId="{576AF4D8-2956-59A6-0F13-710152A6014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F39AE6-2640-4763-B9CD-DB49BB4089D6}" type="datetimeFigureOut">
              <a:rPr lang="en-GB" smtClean="0"/>
              <a:t>01/11/2024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D6925C-4FB8-4D78-8DF5-5B7901A103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00914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B2431-06F7-53BB-C137-287E1B554F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237AB8-D7D7-CC57-E23A-EE135B50E7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8F3500-D3A3-3AED-EAD0-7F8C32E7C9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6223C-AADB-4E46-BB90-52AC77C26065}" type="datetimeFigureOut">
              <a:rPr lang="en-GB" smtClean="0"/>
              <a:t>01/11/2024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D0BA14-C803-3AE6-1812-F657C0C72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DCB0F5-E1B4-05FD-4240-3D7697A4B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C60E9-D43A-4B38-AC12-7E5A587F2D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2438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00F29-95B1-AE15-5F5D-168B57210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24BBF1-FF5F-569A-B683-2B16D4B8F5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30B4E3-C26E-5C87-D5F5-31E565D182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6223C-AADB-4E46-BB90-52AC77C26065}" type="datetimeFigureOut">
              <a:rPr lang="en-GB" smtClean="0"/>
              <a:t>01/11/2024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CAD7A7-BBA3-41B8-B7B6-B2E105D0A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1A6E18-F10C-21BE-6627-52CE8087E7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C60E9-D43A-4B38-AC12-7E5A587F2D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2289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D90B90-7D99-407B-16A6-57B21D59C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FF7FC9-CC85-3E48-7DB3-E7494E0E97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972067-41BC-1551-4987-E6697985B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6223C-AADB-4E46-BB90-52AC77C26065}" type="datetimeFigureOut">
              <a:rPr lang="en-GB" smtClean="0"/>
              <a:t>01/11/2024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73193E-44E6-EE1C-E4E4-79A1BA6598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88D3D8-E8C1-D33D-5795-175310684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C60E9-D43A-4B38-AC12-7E5A587F2D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47021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62420-16AB-556E-BE9B-E0411D595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B80CF1-2B32-AD26-BB1D-35FD23854B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66C62A-F3A3-0727-626B-2CD8E08D28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D00456-C549-9E85-27A2-33899D3D9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6223C-AADB-4E46-BB90-52AC77C26065}" type="datetimeFigureOut">
              <a:rPr lang="en-GB" smtClean="0"/>
              <a:t>01/11/2024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45A197-018C-2C95-F6AC-F37ED0229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53A98D-8463-F3BE-0A27-F0F4494C7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C60E9-D43A-4B38-AC12-7E5A587F2D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1584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7BC39-FF6D-4D71-9784-132E1F3DD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6DB3F9-2914-BE90-D9E8-A3A5A1DDB2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0555E7-4CC6-CC0E-F655-A85EBB2D54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A50F5D3-205E-138B-5B98-B75959E51A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1C3166-75A0-E77A-1A20-FCF6A14C55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416A4A0-47B1-4E9E-21F2-0AB864B3B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6223C-AADB-4E46-BB90-52AC77C26065}" type="datetimeFigureOut">
              <a:rPr lang="en-GB" smtClean="0"/>
              <a:t>01/11/2024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AA3E50C-2B7A-853D-B1E4-4BB0DA73A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43D2995-418F-A866-A397-CD5EF49D4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C60E9-D43A-4B38-AC12-7E5A587F2D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0306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9B2A64-B09B-5851-465F-1DFCD55F2F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0467224-F88A-0F0B-B933-18862544F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6223C-AADB-4E46-BB90-52AC77C26065}" type="datetimeFigureOut">
              <a:rPr lang="en-GB" smtClean="0"/>
              <a:t>01/11/2024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E5C3B6-41EE-0706-63C0-19C93AD48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C2D27C-7AE6-BC1A-F5DD-003EBEA61E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C60E9-D43A-4B38-AC12-7E5A587F2D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2952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765AF0C-93E8-CEFA-96C4-017680166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6223C-AADB-4E46-BB90-52AC77C26065}" type="datetimeFigureOut">
              <a:rPr lang="en-GB" smtClean="0"/>
              <a:t>01/11/2024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7574F3-E844-DB17-2AC8-B5AD860E49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B31C24-0BCD-BC8D-8363-67C7521E2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C60E9-D43A-4B38-AC12-7E5A587F2D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516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7AF8B-8547-12C7-378B-76488E307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73C290-5415-ACD6-D9AC-944B8D2D54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6126BE-8152-0120-2FC1-4021A98116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A4541C-8AAD-BED1-EBE1-FD507BC3C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6223C-AADB-4E46-BB90-52AC77C26065}" type="datetimeFigureOut">
              <a:rPr lang="en-GB" smtClean="0"/>
              <a:t>01/11/2024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714434-B051-5BB7-929B-09B1A871F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68AEE0-3819-555F-DC32-19CA06C29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C60E9-D43A-4B38-AC12-7E5A587F2D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0021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9DA1DD-FE4D-A665-1AEC-275832EEB4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77CBEBC-E210-5722-C262-BD27B04A94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3E0CBA-D469-094B-E3F5-9E04D00EC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7B1563-5726-CE1F-F3D3-0F2CBF79A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6223C-AADB-4E46-BB90-52AC77C26065}" type="datetimeFigureOut">
              <a:rPr lang="en-GB" smtClean="0"/>
              <a:t>01/11/2024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00A4EC-F557-378D-5013-93005B3CD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F68678-AA35-E6A0-0CA7-EC2AFA8019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C60E9-D43A-4B38-AC12-7E5A587F2D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9855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1EA72D-09FE-0B6B-004B-8BCE616B0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51919B0-E8D3-1D3A-DE96-A9CF29B2AC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F0202E-CDAA-2559-47B8-98829B2C1C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6223C-AADB-4E46-BB90-52AC77C26065}" type="datetimeFigureOut">
              <a:rPr lang="en-GB" smtClean="0"/>
              <a:t>01/11/2024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AAF252-E3D0-C9EF-30C8-26303EEB4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4F8CFF-E965-C0C3-ECC8-9F03EB2CA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C60E9-D43A-4B38-AC12-7E5A587F2D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4862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B2D2AA4-E7C0-8F39-690C-4B84F62D6A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A60FB3-5DA8-A068-2C4F-3BF1BCE43A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3D884C-3028-D14A-D52E-12E57F1B1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6223C-AADB-4E46-BB90-52AC77C26065}" type="datetimeFigureOut">
              <a:rPr lang="en-GB" smtClean="0"/>
              <a:t>01/11/2024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E0B1E6-9EB5-8ECC-A3F8-3DC233D96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59B552-A54D-E813-9A2E-7E3C2130D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C60E9-D43A-4B38-AC12-7E5A587F2D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5887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B76777-E2F0-D157-6D5A-E0DD725FD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E48FF0-4BB1-40AA-B777-E4AC6D88D9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4B3157-8560-4844-10F0-56F6231092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EB6223C-AADB-4E46-BB90-52AC77C26065}" type="datetimeFigureOut">
              <a:rPr lang="en-GB" smtClean="0"/>
              <a:t>01/11/2024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499AF4-7187-C873-44A1-B8D4FE7969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D1D33B-40F3-70A2-6195-1A023A334B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9C60E9-D43A-4B38-AC12-7E5A587F2D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5219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ducationendowmentfoundation.org.uk/education-evidence/teaching-learning-toolkit/parental-engagement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D7A11-4BC3-6A99-6A49-F6D28DB07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46C72E4-133B-B290-E574-4C7D7D5767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3583"/>
            <a:ext cx="12198512" cy="6874281"/>
          </a:xfrm>
        </p:spPr>
      </p:pic>
      <p:pic>
        <p:nvPicPr>
          <p:cNvPr id="3" name="Picture 2" descr="A colorful shield with a torch and fish&#10;&#10;Description automatically generated">
            <a:extLst>
              <a:ext uri="{FF2B5EF4-FFF2-40B4-BE49-F238E27FC236}">
                <a16:creationId xmlns:a16="http://schemas.microsoft.com/office/drawing/2014/main" id="{63A9DD56-B16C-F07A-9D1F-86000D76D5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0412" y="729956"/>
            <a:ext cx="3734776" cy="5199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152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D7A11-4BC3-6A99-6A49-F6D28DB07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46C72E4-133B-B290-E574-4C7D7D5767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3583"/>
            <a:ext cx="12198512" cy="6874281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76AF4D8-2956-59A6-0F13-710152A6014C}"/>
              </a:ext>
            </a:extLst>
          </p:cNvPr>
          <p:cNvSpPr txBox="1"/>
          <p:nvPr/>
        </p:nvSpPr>
        <p:spPr>
          <a:xfrm>
            <a:off x="1679798" y="747033"/>
            <a:ext cx="9096054" cy="59708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 dirty="0">
                <a:solidFill>
                  <a:srgbClr val="002060"/>
                </a:solidFill>
                <a:latin typeface="Comic Sans MS" panose="030F0702030302020204" pitchFamily="66" charset="0"/>
              </a:rPr>
              <a:t>Assemblies 1 November 2024</a:t>
            </a:r>
          </a:p>
          <a:p>
            <a:endParaRPr lang="en-US" sz="2800" dirty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800" dirty="0">
                <a:solidFill>
                  <a:srgbClr val="002060"/>
                </a:solidFill>
                <a:latin typeface="Comic Sans MS" panose="030F0702030302020204" pitchFamily="66" charset="0"/>
              </a:rPr>
              <a:t>Review feedback and expectations</a:t>
            </a:r>
          </a:p>
          <a:p>
            <a:r>
              <a:rPr lang="en-US" sz="2800" dirty="0">
                <a:solidFill>
                  <a:srgbClr val="002060"/>
                </a:solidFill>
                <a:latin typeface="Comic Sans MS" panose="030F0702030302020204" pitchFamily="66" charset="0"/>
              </a:rPr>
              <a:t>     Mr Ryalls </a:t>
            </a:r>
          </a:p>
          <a:p>
            <a:endParaRPr lang="en-US" sz="2800" dirty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pPr marL="514350" indent="-514350">
              <a:buAutoNum type="arabicPeriod" startAt="2"/>
            </a:pPr>
            <a:r>
              <a:rPr lang="en-US" sz="2800" dirty="0">
                <a:solidFill>
                  <a:srgbClr val="002060"/>
                </a:solidFill>
                <a:latin typeface="Comic Sans MS" panose="030F0702030302020204" pitchFamily="66" charset="0"/>
              </a:rPr>
              <a:t>Attendance</a:t>
            </a:r>
          </a:p>
          <a:p>
            <a:r>
              <a:rPr lang="en-US" sz="2800" dirty="0">
                <a:solidFill>
                  <a:srgbClr val="002060"/>
                </a:solidFill>
                <a:latin typeface="Comic Sans MS" panose="030F0702030302020204" pitchFamily="66" charset="0"/>
              </a:rPr>
              <a:t>     Mrs Sykes, Mrs Nisbet, Mrs Falcon - PSAs</a:t>
            </a:r>
          </a:p>
          <a:p>
            <a:endParaRPr lang="en-US" sz="2800" dirty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pPr marL="514350" indent="-514350">
              <a:buAutoNum type="arabicPeriod" startAt="3"/>
            </a:pPr>
            <a:r>
              <a:rPr lang="en-US" sz="2800" dirty="0">
                <a:solidFill>
                  <a:srgbClr val="002060"/>
                </a:solidFill>
                <a:latin typeface="Comic Sans MS" panose="030F0702030302020204" pitchFamily="66" charset="0"/>
              </a:rPr>
              <a:t>Showbie </a:t>
            </a:r>
          </a:p>
          <a:p>
            <a:r>
              <a:rPr lang="en-US" sz="2800" dirty="0">
                <a:solidFill>
                  <a:srgbClr val="002060"/>
                </a:solidFill>
                <a:latin typeface="Comic Sans MS" panose="030F0702030302020204" pitchFamily="66" charset="0"/>
              </a:rPr>
              <a:t>     Mrs McDowell</a:t>
            </a:r>
          </a:p>
          <a:p>
            <a:endParaRPr lang="en-US" sz="2800" dirty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r>
              <a:rPr lang="en-US" sz="2800" dirty="0">
                <a:solidFill>
                  <a:srgbClr val="002060"/>
                </a:solidFill>
                <a:latin typeface="Comic Sans MS" panose="030F0702030302020204" pitchFamily="66" charset="0"/>
              </a:rPr>
              <a:t>4. S4-6 Parents’ Nights</a:t>
            </a:r>
          </a:p>
          <a:p>
            <a:r>
              <a:rPr lang="en-US" sz="2800" dirty="0">
                <a:solidFill>
                  <a:srgbClr val="002060"/>
                </a:solidFill>
                <a:latin typeface="Comic Sans MS" panose="030F0702030302020204" pitchFamily="66" charset="0"/>
              </a:rPr>
              <a:t>    Mrs McDowell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47588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D7A11-4BC3-6A99-6A49-F6D28DB07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46C72E4-133B-B290-E574-4C7D7D5767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3583"/>
            <a:ext cx="12198512" cy="6874281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76AF4D8-2956-59A6-0F13-710152A6014C}"/>
              </a:ext>
            </a:extLst>
          </p:cNvPr>
          <p:cNvSpPr txBox="1"/>
          <p:nvPr/>
        </p:nvSpPr>
        <p:spPr>
          <a:xfrm>
            <a:off x="260252" y="25360"/>
            <a:ext cx="10515600" cy="683264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 dirty="0">
                <a:solidFill>
                  <a:srgbClr val="002060"/>
                </a:solidFill>
                <a:latin typeface="Comic Sans MS" panose="030F0702030302020204" pitchFamily="66" charset="0"/>
              </a:rPr>
              <a:t>Year Group messages  </a:t>
            </a:r>
          </a:p>
          <a:p>
            <a:endParaRPr lang="en-US" sz="2800" dirty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r>
              <a:rPr lang="en-US" sz="2800" dirty="0">
                <a:solidFill>
                  <a:srgbClr val="002060"/>
                </a:solidFill>
                <a:latin typeface="Comic Sans MS" panose="030F0702030302020204" pitchFamily="66" charset="0"/>
              </a:rPr>
              <a:t>All – toilets separate at lunch S1-3/S4-6, not at break.</a:t>
            </a:r>
          </a:p>
          <a:p>
            <a:endParaRPr lang="en-US" sz="2800" dirty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r>
              <a:rPr lang="en-US" sz="2800" dirty="0">
                <a:solidFill>
                  <a:srgbClr val="002060"/>
                </a:solidFill>
                <a:latin typeface="Comic Sans MS" panose="030F0702030302020204" pitchFamily="66" charset="0"/>
              </a:rPr>
              <a:t>S1 – </a:t>
            </a:r>
            <a:r>
              <a:rPr lang="en-US" sz="28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behaviour</a:t>
            </a:r>
            <a:r>
              <a:rPr lang="en-US" sz="2800" dirty="0">
                <a:solidFill>
                  <a:srgbClr val="002060"/>
                </a:solidFill>
                <a:latin typeface="Comic Sans MS" panose="030F0702030302020204" pitchFamily="66" charset="0"/>
              </a:rPr>
              <a:t> in park.</a:t>
            </a:r>
          </a:p>
          <a:p>
            <a:endParaRPr lang="en-US" sz="2800" dirty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r>
              <a:rPr lang="en-US" sz="2800" dirty="0">
                <a:solidFill>
                  <a:srgbClr val="002060"/>
                </a:solidFill>
                <a:latin typeface="Comic Sans MS" panose="030F0702030302020204" pitchFamily="66" charset="0"/>
              </a:rPr>
              <a:t>S2 and S3 - </a:t>
            </a:r>
            <a:r>
              <a:rPr lang="en-US" sz="28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behaviour</a:t>
            </a:r>
            <a:r>
              <a:rPr lang="en-US" sz="2800" dirty="0">
                <a:solidFill>
                  <a:srgbClr val="002060"/>
                </a:solidFill>
                <a:latin typeface="Comic Sans MS" panose="030F0702030302020204" pitchFamily="66" charset="0"/>
              </a:rPr>
              <a:t> expectations.</a:t>
            </a:r>
          </a:p>
          <a:p>
            <a:endParaRPr lang="en-US" sz="2800" dirty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r>
              <a:rPr lang="en-US" sz="2800" dirty="0">
                <a:solidFill>
                  <a:srgbClr val="002060"/>
                </a:solidFill>
                <a:latin typeface="Comic Sans MS" panose="030F0702030302020204" pitchFamily="66" charset="0"/>
              </a:rPr>
              <a:t>S4 - exams year.</a:t>
            </a:r>
          </a:p>
          <a:p>
            <a:endParaRPr lang="en-US" sz="2800" dirty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r>
              <a:rPr lang="en-US" sz="2800" dirty="0">
                <a:solidFill>
                  <a:srgbClr val="002060"/>
                </a:solidFill>
                <a:latin typeface="Comic Sans MS" panose="030F0702030302020204" pitchFamily="66" charset="0"/>
              </a:rPr>
              <a:t>S5 - College students go to S5 study in hall Tues p3 and Wed p6 and p7.</a:t>
            </a:r>
          </a:p>
          <a:p>
            <a:endParaRPr lang="en-US" sz="2800" dirty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r>
              <a:rPr lang="en-US" sz="2800" dirty="0">
                <a:solidFill>
                  <a:srgbClr val="002060"/>
                </a:solidFill>
                <a:latin typeface="Comic Sans MS" panose="030F0702030302020204" pitchFamily="66" charset="0"/>
              </a:rPr>
              <a:t>S6 – in LRC unless home study or other arrangement. Spot checks to be carried out.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44188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D7A11-4BC3-6A99-6A49-F6D28DB07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46C72E4-133B-B290-E574-4C7D7D5767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3583"/>
            <a:ext cx="12198512" cy="6874281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FD41F08-51BD-9FBF-40A9-83F62EB99BD8}"/>
              </a:ext>
            </a:extLst>
          </p:cNvPr>
          <p:cNvSpPr txBox="1"/>
          <p:nvPr/>
        </p:nvSpPr>
        <p:spPr>
          <a:xfrm>
            <a:off x="462337" y="376016"/>
            <a:ext cx="10243177" cy="70526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GB" sz="3200" b="1" dirty="0">
                <a:solidFill>
                  <a:srgbClr val="002060"/>
                </a:solidFill>
                <a:effectLst/>
                <a:latin typeface="Comic Sans MS" panose="030F0702030302020204" pitchFamily="66" charset="0"/>
                <a:ea typeface="SimSun" panose="02010600030101010101" pitchFamily="2" charset="-122"/>
                <a:cs typeface="Arial" panose="020B0604020202020204" pitchFamily="34" charset="0"/>
              </a:rPr>
              <a:t>SBC School Review </a:t>
            </a:r>
            <a:r>
              <a:rPr lang="en-GB" sz="3200" dirty="0">
                <a:solidFill>
                  <a:srgbClr val="002060"/>
                </a:solidFill>
                <a:effectLst/>
                <a:latin typeface="Comic Sans MS" panose="030F0702030302020204" pitchFamily="66" charset="0"/>
                <a:ea typeface="SimSun" panose="02010600030101010101" pitchFamily="2" charset="-122"/>
                <a:cs typeface="Arial" panose="020B0604020202020204" pitchFamily="34" charset="0"/>
              </a:rPr>
              <a:t>– see l</a:t>
            </a:r>
            <a:r>
              <a:rPr lang="en-GB" sz="3200" dirty="0">
                <a:solidFill>
                  <a:srgbClr val="002060"/>
                </a:solidFill>
                <a:latin typeface="Comic Sans MS" panose="030F0702030302020204" pitchFamily="66" charset="0"/>
                <a:ea typeface="SimSun" panose="02010600030101010101" pitchFamily="2" charset="-122"/>
                <a:cs typeface="Arial" panose="020B0604020202020204" pitchFamily="34" charset="0"/>
              </a:rPr>
              <a:t>etter in your teams</a:t>
            </a:r>
          </a:p>
          <a:p>
            <a:pPr marL="457200" lvl="0" indent="-4572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GB" sz="3200" i="1" dirty="0">
                <a:solidFill>
                  <a:srgbClr val="002060"/>
                </a:solidFill>
                <a:effectLst/>
                <a:latin typeface="Comic Sans MS" panose="030F0702030302020204" pitchFamily="66" charset="0"/>
                <a:ea typeface="SimSun" panose="02010600030101010101" pitchFamily="2" charset="-122"/>
                <a:cs typeface="Arial" panose="020B0604020202020204" pitchFamily="34" charset="0"/>
              </a:rPr>
              <a:t>All staff and young people agreed that the environment for learning has improved, both in an out of the classroom.  </a:t>
            </a:r>
          </a:p>
          <a:p>
            <a:pPr marL="457200" lvl="0" indent="-4572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GB" sz="3200" i="1" dirty="0">
                <a:solidFill>
                  <a:srgbClr val="002060"/>
                </a:solidFill>
                <a:effectLst/>
                <a:latin typeface="Comic Sans MS" panose="030F0702030302020204" pitchFamily="66" charset="0"/>
                <a:ea typeface="SimSun" panose="02010600030101010101" pitchFamily="2" charset="-122"/>
                <a:cs typeface="Arial" panose="020B0604020202020204" pitchFamily="34" charset="0"/>
              </a:rPr>
              <a:t>The climate for learning in all observed lessons was positive.</a:t>
            </a:r>
          </a:p>
          <a:p>
            <a:pPr marL="457200" indent="-4572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GB" sz="3200" i="1" dirty="0">
                <a:solidFill>
                  <a:srgbClr val="002060"/>
                </a:solidFill>
                <a:effectLst/>
                <a:latin typeface="Comic Sans MS" panose="030F0702030302020204" pitchFamily="66" charset="0"/>
                <a:ea typeface="SimSun" panose="02010600030101010101" pitchFamily="2" charset="-122"/>
                <a:cs typeface="Arial" panose="020B0604020202020204" pitchFamily="34" charset="0"/>
              </a:rPr>
              <a:t>Pupils report that behaviour is better and that there is a firm but fair ethos in the school.</a:t>
            </a:r>
            <a:r>
              <a:rPr lang="en-GB" sz="3200" dirty="0">
                <a:solidFill>
                  <a:srgbClr val="002060"/>
                </a:solidFill>
                <a:latin typeface="Comic Sans MS" panose="030F0702030302020204" pitchFamily="66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</a:p>
          <a:p>
            <a:pPr marL="457200" indent="-4572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en-GB" sz="3200" dirty="0">
              <a:solidFill>
                <a:srgbClr val="002060"/>
              </a:solidFill>
              <a:latin typeface="Comic Sans MS" panose="030F0702030302020204" pitchFamily="66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3200" dirty="0">
                <a:solidFill>
                  <a:srgbClr val="002060"/>
                </a:solidFill>
                <a:latin typeface="Comic Sans MS" panose="030F0702030302020204" pitchFamily="66" charset="0"/>
                <a:ea typeface="SimSun" panose="02010600030101010101" pitchFamily="2" charset="-122"/>
                <a:cs typeface="Arial" panose="020B0604020202020204" pitchFamily="34" charset="0"/>
              </a:rPr>
              <a:t>HMI visit to come in December</a:t>
            </a:r>
          </a:p>
          <a:p>
            <a:pPr marL="457200" lvl="0" indent="-4572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en-GB" sz="3200" i="1" dirty="0">
              <a:solidFill>
                <a:srgbClr val="00206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02575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D7A11-4BC3-6A99-6A49-F6D28DB07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46C72E4-133B-B290-E574-4C7D7D5767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3583"/>
            <a:ext cx="12198512" cy="6874281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76AF4D8-2956-59A6-0F13-710152A6014C}"/>
              </a:ext>
            </a:extLst>
          </p:cNvPr>
          <p:cNvSpPr txBox="1"/>
          <p:nvPr/>
        </p:nvSpPr>
        <p:spPr>
          <a:xfrm>
            <a:off x="838200" y="363854"/>
            <a:ext cx="10683240" cy="557075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3200" b="1" dirty="0">
                <a:solidFill>
                  <a:srgbClr val="002060"/>
                </a:solidFill>
                <a:latin typeface="Comic Sans MS" panose="030F0702030302020204" pitchFamily="66" charset="0"/>
              </a:rPr>
              <a:t>Pastoral Support Assistants </a:t>
            </a:r>
            <a:r>
              <a:rPr lang="en-GB" sz="3200" dirty="0">
                <a:solidFill>
                  <a:srgbClr val="002060"/>
                </a:solidFill>
                <a:latin typeface="Comic Sans MS" panose="030F0702030302020204" pitchFamily="66" charset="0"/>
              </a:rPr>
              <a:t>(PSAs)</a:t>
            </a:r>
          </a:p>
          <a:p>
            <a:endParaRPr lang="en-GB" sz="3200" dirty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r>
              <a:rPr lang="en-GB" sz="3200" b="1" dirty="0">
                <a:solidFill>
                  <a:srgbClr val="002060"/>
                </a:solidFill>
                <a:latin typeface="Comic Sans MS" panose="030F0702030302020204" pitchFamily="66" charset="0"/>
              </a:rPr>
              <a:t>Who are we and </a:t>
            </a:r>
          </a:p>
          <a:p>
            <a:r>
              <a:rPr lang="en-GB" sz="3200" b="1" dirty="0">
                <a:solidFill>
                  <a:srgbClr val="002060"/>
                </a:solidFill>
                <a:latin typeface="Comic Sans MS" panose="030F0702030302020204" pitchFamily="66" charset="0"/>
              </a:rPr>
              <a:t>which houses do we represent?</a:t>
            </a:r>
          </a:p>
          <a:p>
            <a:endParaRPr lang="en-GB" sz="3200" dirty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r>
              <a:rPr lang="en-GB" sz="3200" dirty="0">
                <a:solidFill>
                  <a:srgbClr val="002060"/>
                </a:solidFill>
                <a:latin typeface="Comic Sans MS" panose="030F0702030302020204" pitchFamily="66" charset="0"/>
              </a:rPr>
              <a:t>Mrs Sykes – </a:t>
            </a:r>
            <a:r>
              <a:rPr lang="en-GB" sz="32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Cademuir</a:t>
            </a:r>
            <a:endParaRPr lang="en-GB" sz="3200" dirty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r>
              <a:rPr lang="en-GB" sz="3200" dirty="0">
                <a:solidFill>
                  <a:srgbClr val="002060"/>
                </a:solidFill>
                <a:latin typeface="Comic Sans MS" panose="030F0702030302020204" pitchFamily="66" charset="0"/>
              </a:rPr>
              <a:t>Mrs Nisbet – </a:t>
            </a:r>
            <a:r>
              <a:rPr lang="en-GB" sz="32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Dunrig</a:t>
            </a:r>
            <a:endParaRPr lang="en-GB" sz="3200" dirty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r>
              <a:rPr lang="en-GB" sz="3200" dirty="0">
                <a:solidFill>
                  <a:srgbClr val="002060"/>
                </a:solidFill>
                <a:latin typeface="Comic Sans MS" panose="030F0702030302020204" pitchFamily="66" charset="0"/>
              </a:rPr>
              <a:t>Mrs Falcon - </a:t>
            </a:r>
            <a:r>
              <a:rPr lang="en-GB" sz="32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Meldon</a:t>
            </a:r>
            <a:endParaRPr lang="en-GB" sz="3200" dirty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endParaRPr lang="en-GB" sz="3200" dirty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endParaRPr lang="en-GB" sz="3200" dirty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3520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D7A11-4BC3-6A99-6A49-F6D28DB07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46C72E4-133B-B290-E574-4C7D7D5767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3583"/>
            <a:ext cx="12198512" cy="6874281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76AF4D8-2956-59A6-0F13-710152A6014C}"/>
              </a:ext>
            </a:extLst>
          </p:cNvPr>
          <p:cNvSpPr txBox="1"/>
          <p:nvPr/>
        </p:nvSpPr>
        <p:spPr>
          <a:xfrm>
            <a:off x="838200" y="363854"/>
            <a:ext cx="10683240" cy="40934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3200" b="1" dirty="0">
                <a:solidFill>
                  <a:srgbClr val="002060"/>
                </a:solidFill>
                <a:latin typeface="Comic Sans MS" panose="030F0702030302020204" pitchFamily="66" charset="0"/>
              </a:rPr>
              <a:t>Pastoral Support Assistants </a:t>
            </a:r>
            <a:r>
              <a:rPr lang="en-GB" sz="3200" dirty="0">
                <a:solidFill>
                  <a:srgbClr val="002060"/>
                </a:solidFill>
                <a:latin typeface="Comic Sans MS" panose="030F0702030302020204" pitchFamily="66" charset="0"/>
              </a:rPr>
              <a:t>(PSAs)</a:t>
            </a:r>
          </a:p>
          <a:p>
            <a:endParaRPr lang="en-GB" sz="3200" dirty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endParaRPr lang="en-GB" sz="3200" dirty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r>
              <a:rPr lang="en-GB" sz="3200" b="1" dirty="0">
                <a:solidFill>
                  <a:srgbClr val="002060"/>
                </a:solidFill>
                <a:latin typeface="Comic Sans MS" panose="030F0702030302020204" pitchFamily="66" charset="0"/>
              </a:rPr>
              <a:t>What is our role in school?</a:t>
            </a:r>
          </a:p>
          <a:p>
            <a:endParaRPr lang="en-GB" sz="3200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r>
              <a:rPr lang="en-GB" sz="3200" b="1" dirty="0">
                <a:solidFill>
                  <a:srgbClr val="002060"/>
                </a:solidFill>
                <a:latin typeface="Comic Sans MS" panose="030F0702030302020204" pitchFamily="66" charset="0"/>
              </a:rPr>
              <a:t>Extra Pastoral support</a:t>
            </a:r>
          </a:p>
          <a:p>
            <a:r>
              <a:rPr lang="en-GB" sz="3200" b="1" dirty="0">
                <a:solidFill>
                  <a:srgbClr val="002060"/>
                </a:solidFill>
                <a:latin typeface="Comic Sans MS" panose="030F0702030302020204" pitchFamily="66" charset="0"/>
              </a:rPr>
              <a:t>Drop in if you want to chat – all welcome!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54952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D7A11-4BC3-6A99-6A49-F6D28DB07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46C72E4-133B-B290-E574-4C7D7D5767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3583"/>
            <a:ext cx="12198512" cy="6874281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76AF4D8-2956-59A6-0F13-710152A6014C}"/>
              </a:ext>
            </a:extLst>
          </p:cNvPr>
          <p:cNvSpPr txBox="1"/>
          <p:nvPr/>
        </p:nvSpPr>
        <p:spPr>
          <a:xfrm>
            <a:off x="838200" y="505430"/>
            <a:ext cx="9642231" cy="557075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3200" b="1" dirty="0">
                <a:solidFill>
                  <a:srgbClr val="002060"/>
                </a:solidFill>
                <a:latin typeface="Comic Sans MS" panose="030F0702030302020204" pitchFamily="66" charset="0"/>
              </a:rPr>
              <a:t>Importance of Regular Attendance</a:t>
            </a:r>
          </a:p>
          <a:p>
            <a:endParaRPr lang="en-GB" sz="3200" dirty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GB" sz="3200" dirty="0">
                <a:solidFill>
                  <a:srgbClr val="002060"/>
                </a:solidFill>
                <a:latin typeface="Comic Sans MS" panose="030F0702030302020204" pitchFamily="66" charset="0"/>
              </a:rPr>
              <a:t>Regular attendance in school is important for a number of reasons including </a:t>
            </a:r>
          </a:p>
          <a:p>
            <a:pPr marL="0" indent="0">
              <a:buNone/>
            </a:pPr>
            <a:endParaRPr lang="en-GB" sz="3200" dirty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2060"/>
                </a:solidFill>
                <a:latin typeface="Comic Sans MS" panose="030F0702030302020204" pitchFamily="66" charset="0"/>
              </a:rPr>
              <a:t>Academic achievement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2060"/>
                </a:solidFill>
                <a:latin typeface="Comic Sans MS" panose="030F0702030302020204" pitchFamily="66" charset="0"/>
              </a:rPr>
              <a:t>Wellbeing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2060"/>
                </a:solidFill>
                <a:latin typeface="Comic Sans MS" panose="030F0702030302020204" pitchFamily="66" charset="0"/>
              </a:rPr>
              <a:t>Career prospects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2060"/>
                </a:solidFill>
                <a:latin typeface="Comic Sans MS" panose="030F0702030302020204" pitchFamily="66" charset="0"/>
              </a:rPr>
              <a:t>Long-term outcomes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2060"/>
                </a:solidFill>
                <a:latin typeface="Comic Sans MS" panose="030F0702030302020204" pitchFamily="66" charset="0"/>
              </a:rPr>
              <a:t>Risk of anti-social behaviour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05063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D7A11-4BC3-6A99-6A49-F6D28DB07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46C72E4-133B-B290-E574-4C7D7D5767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6512" y="0"/>
            <a:ext cx="12198512" cy="6874281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76AF4D8-2956-59A6-0F13-710152A6014C}"/>
              </a:ext>
            </a:extLst>
          </p:cNvPr>
          <p:cNvSpPr txBox="1"/>
          <p:nvPr/>
        </p:nvSpPr>
        <p:spPr>
          <a:xfrm>
            <a:off x="386137" y="738246"/>
            <a:ext cx="8741898" cy="480131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solidFill>
                  <a:srgbClr val="002060"/>
                </a:solidFill>
                <a:latin typeface="Comic Sans MS" panose="030F0702030302020204" pitchFamily="66" charset="0"/>
              </a:rPr>
              <a:t>Impact of Being Late or Missing Class</a:t>
            </a:r>
          </a:p>
          <a:p>
            <a:endParaRPr lang="en-GB" sz="3600" dirty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rgbClr val="002060"/>
                </a:solidFill>
                <a:latin typeface="Comic Sans MS" panose="030F0702030302020204" pitchFamily="66" charset="0"/>
              </a:rPr>
              <a:t>The school will be addressing lateness to school more closely</a:t>
            </a:r>
          </a:p>
          <a:p>
            <a:endParaRPr lang="en-GB" sz="3600" dirty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rgbClr val="002060"/>
                </a:solidFill>
                <a:latin typeface="Comic Sans MS" panose="030F0702030302020204" pitchFamily="66" charset="0"/>
              </a:rPr>
              <a:t>We will contact parents of students late to school 3x in a week will be contacted</a:t>
            </a:r>
          </a:p>
          <a:p>
            <a:endParaRPr lang="en-GB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10353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D7A11-4BC3-6A99-6A49-F6D28DB07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46C72E4-133B-B290-E574-4C7D7D5767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6512" y="0"/>
            <a:ext cx="12198512" cy="6874281"/>
          </a:xfrm>
        </p:spPr>
      </p:pic>
      <p:graphicFrame>
        <p:nvGraphicFramePr>
          <p:cNvPr id="10" name="Content Placeholder 3">
            <a:extLst>
              <a:ext uri="{FF2B5EF4-FFF2-40B4-BE49-F238E27FC236}">
                <a16:creationId xmlns:a16="http://schemas.microsoft.com/office/drawing/2014/main" id="{24A12455-FA59-737A-E855-B02DB69BB73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21929972"/>
              </p:ext>
            </p:extLst>
          </p:nvPr>
        </p:nvGraphicFramePr>
        <p:xfrm>
          <a:off x="251407" y="0"/>
          <a:ext cx="11940593" cy="8430810"/>
        </p:xfrm>
        <a:graphic>
          <a:graphicData uri="http://schemas.openxmlformats.org/drawingml/2006/table">
            <a:tbl>
              <a:tblPr firstRow="1" firstCol="1" bandRow="1"/>
              <a:tblGrid>
                <a:gridCol w="3760418">
                  <a:extLst>
                    <a:ext uri="{9D8B030D-6E8A-4147-A177-3AD203B41FA5}">
                      <a16:colId xmlns:a16="http://schemas.microsoft.com/office/drawing/2014/main" val="3717068686"/>
                    </a:ext>
                  </a:extLst>
                </a:gridCol>
                <a:gridCol w="3966029">
                  <a:extLst>
                    <a:ext uri="{9D8B030D-6E8A-4147-A177-3AD203B41FA5}">
                      <a16:colId xmlns:a16="http://schemas.microsoft.com/office/drawing/2014/main" val="4240620397"/>
                    </a:ext>
                  </a:extLst>
                </a:gridCol>
                <a:gridCol w="4214146">
                  <a:extLst>
                    <a:ext uri="{9D8B030D-6E8A-4147-A177-3AD203B41FA5}">
                      <a16:colId xmlns:a16="http://schemas.microsoft.com/office/drawing/2014/main" val="143979448"/>
                    </a:ext>
                  </a:extLst>
                </a:gridCol>
              </a:tblGrid>
              <a:tr h="5084064"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200" b="0" i="1" u="none" strike="noStrike" kern="100" dirty="0">
                          <a:solidFill>
                            <a:srgbClr val="002060"/>
                          </a:solidFill>
                          <a:effectLst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If in a school year, you are late everyday by…</a:t>
                      </a:r>
                      <a:endParaRPr lang="en-GB" sz="3200" b="0" i="0" u="none" strike="noStrike" dirty="0">
                        <a:solidFill>
                          <a:srgbClr val="00206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3200" b="0" i="1" u="none" strike="noStrike" kern="100" dirty="0">
                        <a:solidFill>
                          <a:srgbClr val="002060"/>
                        </a:solidFill>
                        <a:effectLst/>
                        <a:latin typeface="Comic Sans MS" panose="030F0702030302020204" pitchFamily="66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200" b="0" i="1" u="none" strike="noStrike" kern="100" dirty="0">
                          <a:solidFill>
                            <a:srgbClr val="002060"/>
                          </a:solidFill>
                          <a:effectLst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 minutes </a:t>
                      </a:r>
                    </a:p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3200" b="0" i="0" u="none" strike="noStrike" dirty="0">
                        <a:solidFill>
                          <a:srgbClr val="00206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200" b="0" i="1" u="none" strike="noStrike" kern="100" dirty="0">
                          <a:solidFill>
                            <a:srgbClr val="002060"/>
                          </a:solidFill>
                          <a:effectLst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10 minutes</a:t>
                      </a:r>
                      <a:endParaRPr lang="en-GB" sz="3200" b="0" i="0" u="none" strike="noStrike" dirty="0">
                        <a:solidFill>
                          <a:srgbClr val="00206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200" b="0" i="1" u="none" strike="noStrike" kern="100" dirty="0">
                          <a:solidFill>
                            <a:srgbClr val="002060"/>
                          </a:solidFill>
                          <a:effectLst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3200" b="0" i="0" u="none" strike="noStrike" dirty="0">
                        <a:solidFill>
                          <a:srgbClr val="00206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200" b="0" i="1" u="none" strike="noStrike" kern="100" dirty="0">
                          <a:solidFill>
                            <a:srgbClr val="002060"/>
                          </a:solidFill>
                          <a:effectLst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15 minutes</a:t>
                      </a:r>
                      <a:endParaRPr lang="en-GB" sz="3200" b="0" i="0" u="none" strike="noStrike" dirty="0">
                        <a:solidFill>
                          <a:srgbClr val="00206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200" b="0" i="1" u="none" strike="noStrike" kern="100" dirty="0">
                          <a:solidFill>
                            <a:srgbClr val="002060"/>
                          </a:solidFill>
                          <a:effectLst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3200" b="0" i="0" u="none" strike="noStrike" dirty="0">
                        <a:solidFill>
                          <a:srgbClr val="00206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200" b="0" i="1" u="none" strike="noStrike" kern="100" dirty="0">
                          <a:solidFill>
                            <a:srgbClr val="002060"/>
                          </a:solidFill>
                          <a:effectLst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20 minutes</a:t>
                      </a:r>
                      <a:endParaRPr lang="en-GB" sz="3200" b="0" i="0" u="none" strike="noStrike" dirty="0">
                        <a:solidFill>
                          <a:srgbClr val="00206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200" b="0" i="1" u="none" strike="noStrike" kern="100" dirty="0">
                          <a:solidFill>
                            <a:srgbClr val="002060"/>
                          </a:solidFill>
                          <a:effectLst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3200" b="0" i="0" u="none" strike="noStrike" dirty="0">
                        <a:solidFill>
                          <a:srgbClr val="00206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200" b="0" i="1" u="none" strike="noStrike" kern="100" dirty="0">
                          <a:solidFill>
                            <a:srgbClr val="002060"/>
                          </a:solidFill>
                          <a:effectLst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30 Minutes</a:t>
                      </a:r>
                      <a:endParaRPr lang="en-GB" sz="3200" b="0" i="0" u="none" strike="noStrike" dirty="0">
                        <a:solidFill>
                          <a:srgbClr val="00206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200" b="0" i="1" u="none" strike="noStrike" kern="100" dirty="0">
                          <a:solidFill>
                            <a:srgbClr val="002060"/>
                          </a:solidFill>
                          <a:effectLst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3200" b="0" i="0" u="none" strike="noStrike" dirty="0">
                        <a:solidFill>
                          <a:srgbClr val="00206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L="53340" marR="53340" marT="740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2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200" b="0" i="1" u="none" strike="noStrike" kern="100" dirty="0">
                          <a:solidFill>
                            <a:srgbClr val="002060"/>
                          </a:solidFill>
                          <a:effectLst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you lose this number of days in one year …</a:t>
                      </a:r>
                    </a:p>
                    <a:p>
                      <a:pPr algn="l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3200" b="0" i="0" u="none" strike="noStrike" dirty="0">
                        <a:solidFill>
                          <a:srgbClr val="00206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200" b="0" i="1" u="none" strike="noStrike" kern="100" dirty="0">
                          <a:solidFill>
                            <a:srgbClr val="002060"/>
                          </a:solidFill>
                          <a:effectLst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3.5 days  </a:t>
                      </a:r>
                    </a:p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3200" b="0" i="0" u="none" strike="noStrike" dirty="0">
                        <a:solidFill>
                          <a:srgbClr val="00206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200" b="0" i="1" u="none" strike="noStrike" kern="100" dirty="0">
                          <a:solidFill>
                            <a:srgbClr val="002060"/>
                          </a:solidFill>
                          <a:effectLst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 days</a:t>
                      </a:r>
                      <a:endParaRPr lang="en-GB" sz="3200" b="0" i="0" u="none" strike="noStrike" dirty="0">
                        <a:solidFill>
                          <a:srgbClr val="00206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200" b="0" i="1" u="none" strike="noStrike" kern="100" dirty="0">
                          <a:solidFill>
                            <a:srgbClr val="002060"/>
                          </a:solidFill>
                          <a:effectLst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3200" b="0" i="0" u="none" strike="noStrike" dirty="0">
                        <a:solidFill>
                          <a:srgbClr val="00206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200" b="0" i="1" u="none" strike="noStrike" kern="100" dirty="0">
                          <a:solidFill>
                            <a:srgbClr val="002060"/>
                          </a:solidFill>
                          <a:effectLst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10 days</a:t>
                      </a:r>
                      <a:endParaRPr lang="en-GB" sz="3200" b="0" i="0" u="none" strike="noStrike" dirty="0">
                        <a:solidFill>
                          <a:srgbClr val="00206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200" b="0" i="1" u="none" strike="noStrike" kern="100" dirty="0">
                          <a:solidFill>
                            <a:srgbClr val="002060"/>
                          </a:solidFill>
                          <a:effectLst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3200" b="0" i="0" u="none" strike="noStrike" dirty="0">
                        <a:solidFill>
                          <a:srgbClr val="00206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200" b="0" i="1" u="none" strike="noStrike" kern="100" dirty="0">
                          <a:solidFill>
                            <a:srgbClr val="002060"/>
                          </a:solidFill>
                          <a:effectLst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14.5 days</a:t>
                      </a:r>
                      <a:endParaRPr lang="en-GB" sz="3200" b="0" i="0" u="none" strike="noStrike" dirty="0">
                        <a:solidFill>
                          <a:srgbClr val="00206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200" b="0" i="1" u="none" strike="noStrike" kern="100" dirty="0">
                          <a:solidFill>
                            <a:srgbClr val="002060"/>
                          </a:solidFill>
                          <a:effectLst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3200" b="0" i="0" u="none" strike="noStrike" dirty="0">
                        <a:solidFill>
                          <a:srgbClr val="00206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200" b="0" i="1" u="none" strike="noStrike" kern="100" dirty="0">
                          <a:solidFill>
                            <a:srgbClr val="002060"/>
                          </a:solidFill>
                          <a:effectLst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22 Days</a:t>
                      </a:r>
                      <a:endParaRPr lang="en-GB" sz="3200" b="0" i="0" u="none" strike="noStrike" dirty="0">
                        <a:solidFill>
                          <a:srgbClr val="00206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L="53340" marR="53340" marT="740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2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200" b="0" i="1" u="none" strike="noStrike" kern="100" dirty="0">
                          <a:solidFill>
                            <a:srgbClr val="002060"/>
                          </a:solidFill>
                          <a:effectLst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or this number of lessons in one school year …</a:t>
                      </a:r>
                      <a:endParaRPr lang="en-GB" sz="3200" b="0" i="0" u="none" strike="noStrike" dirty="0">
                        <a:solidFill>
                          <a:srgbClr val="00206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algn="l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200" b="0" i="1" u="none" strike="noStrike" kern="100" dirty="0">
                          <a:solidFill>
                            <a:srgbClr val="002060"/>
                          </a:solidFill>
                          <a:effectLst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3200" b="0" i="0" u="none" strike="noStrike" dirty="0">
                        <a:solidFill>
                          <a:srgbClr val="00206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algn="l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200" b="0" i="1" u="none" strike="noStrike" kern="100" dirty="0">
                          <a:solidFill>
                            <a:srgbClr val="002060"/>
                          </a:solidFill>
                          <a:effectLst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GB" sz="3200" b="0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       </a:t>
                      </a:r>
                      <a:r>
                        <a:rPr lang="en-GB" sz="3200" b="0" i="1" u="none" strike="noStrike" kern="100" dirty="0">
                          <a:solidFill>
                            <a:srgbClr val="002060"/>
                          </a:solidFill>
                          <a:effectLst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20 lessons </a:t>
                      </a:r>
                    </a:p>
                    <a:p>
                      <a:pPr algn="l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3200" b="0" i="0" u="none" strike="noStrike" dirty="0">
                        <a:solidFill>
                          <a:srgbClr val="00206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200" b="0" i="1" u="none" strike="noStrike" kern="100" dirty="0">
                          <a:solidFill>
                            <a:srgbClr val="002060"/>
                          </a:solidFill>
                          <a:effectLst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41 lessons</a:t>
                      </a:r>
                      <a:endParaRPr lang="en-GB" sz="3200" b="0" i="0" u="none" strike="noStrike" dirty="0">
                        <a:solidFill>
                          <a:srgbClr val="00206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200" b="0" i="1" u="none" strike="noStrike" kern="100" dirty="0">
                          <a:solidFill>
                            <a:srgbClr val="002060"/>
                          </a:solidFill>
                          <a:effectLst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3200" b="0" i="0" u="none" strike="noStrike" dirty="0">
                        <a:solidFill>
                          <a:srgbClr val="00206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200" b="0" i="1" u="none" strike="noStrike" kern="100" dirty="0">
                          <a:solidFill>
                            <a:srgbClr val="002060"/>
                          </a:solidFill>
                          <a:effectLst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55 lessons</a:t>
                      </a:r>
                      <a:endParaRPr lang="en-GB" sz="3200" b="0" i="0" u="none" strike="noStrike" dirty="0">
                        <a:solidFill>
                          <a:srgbClr val="00206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200" b="0" i="1" u="none" strike="noStrike" kern="100" dirty="0">
                          <a:solidFill>
                            <a:srgbClr val="002060"/>
                          </a:solidFill>
                          <a:effectLst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3200" b="0" i="0" u="none" strike="noStrike" dirty="0">
                        <a:solidFill>
                          <a:srgbClr val="00206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200" b="0" i="1" u="none" strike="noStrike" kern="100" dirty="0">
                          <a:solidFill>
                            <a:srgbClr val="002060"/>
                          </a:solidFill>
                          <a:effectLst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82 lessons</a:t>
                      </a:r>
                      <a:endParaRPr lang="en-GB" sz="3200" b="0" i="0" u="none" strike="noStrike" dirty="0">
                        <a:solidFill>
                          <a:srgbClr val="00206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200" b="0" i="1" u="none" strike="noStrike" kern="100" dirty="0">
                          <a:solidFill>
                            <a:srgbClr val="002060"/>
                          </a:solidFill>
                          <a:effectLst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3200" b="0" i="0" u="none" strike="noStrike" dirty="0">
                        <a:solidFill>
                          <a:srgbClr val="00206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200" b="0" i="1" u="none" strike="noStrike" kern="100" dirty="0">
                          <a:solidFill>
                            <a:srgbClr val="002060"/>
                          </a:solidFill>
                          <a:effectLst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123 Lessons</a:t>
                      </a:r>
                      <a:endParaRPr lang="en-GB" sz="3200" b="0" i="0" u="none" strike="noStrike" dirty="0">
                        <a:solidFill>
                          <a:srgbClr val="00206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L="53340" marR="53340" marT="740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2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5244319"/>
                  </a:ext>
                </a:extLst>
              </a:tr>
            </a:tbl>
          </a:graphicData>
        </a:graphic>
      </p:graphicFrame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C649496F-341B-EFE1-0B9B-1CB58F80056F}"/>
              </a:ext>
            </a:extLst>
          </p:cNvPr>
          <p:cNvCxnSpPr/>
          <p:nvPr/>
        </p:nvCxnSpPr>
        <p:spPr>
          <a:xfrm>
            <a:off x="3418449" y="2799471"/>
            <a:ext cx="1406769" cy="0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5FB77CDF-F2A8-DE4B-D9FC-299F202AD67D}"/>
              </a:ext>
            </a:extLst>
          </p:cNvPr>
          <p:cNvCxnSpPr/>
          <p:nvPr/>
        </p:nvCxnSpPr>
        <p:spPr>
          <a:xfrm>
            <a:off x="7214382" y="2825262"/>
            <a:ext cx="1406769" cy="0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AD7A0C8C-4163-C9FC-B149-DBE9E61CAA0F}"/>
              </a:ext>
            </a:extLst>
          </p:cNvPr>
          <p:cNvCxnSpPr/>
          <p:nvPr/>
        </p:nvCxnSpPr>
        <p:spPr>
          <a:xfrm>
            <a:off x="7214382" y="4016326"/>
            <a:ext cx="1406769" cy="0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50303A5-7F81-17D4-8148-22EC3E2DB3E4}"/>
              </a:ext>
            </a:extLst>
          </p:cNvPr>
          <p:cNvCxnSpPr/>
          <p:nvPr/>
        </p:nvCxnSpPr>
        <p:spPr>
          <a:xfrm>
            <a:off x="3566160" y="4016326"/>
            <a:ext cx="1406769" cy="0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31EA57C-2F4C-81C6-08D0-0CF42E03F446}"/>
              </a:ext>
            </a:extLst>
          </p:cNvPr>
          <p:cNvCxnSpPr/>
          <p:nvPr/>
        </p:nvCxnSpPr>
        <p:spPr>
          <a:xfrm>
            <a:off x="7284721" y="6506308"/>
            <a:ext cx="1406769" cy="0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B18EAB3-228A-B38C-948C-4E5C2E3C5CFA}"/>
              </a:ext>
            </a:extLst>
          </p:cNvPr>
          <p:cNvCxnSpPr/>
          <p:nvPr/>
        </p:nvCxnSpPr>
        <p:spPr>
          <a:xfrm>
            <a:off x="3418449" y="6506308"/>
            <a:ext cx="1406769" cy="0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9BF33FC6-A8B1-1BA1-500B-3A1B7FC62D11}"/>
              </a:ext>
            </a:extLst>
          </p:cNvPr>
          <p:cNvCxnSpPr/>
          <p:nvPr/>
        </p:nvCxnSpPr>
        <p:spPr>
          <a:xfrm>
            <a:off x="7284721" y="5291797"/>
            <a:ext cx="1406769" cy="0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D92530D7-9ACF-A3E7-C7CC-F65ECF0F1AE7}"/>
              </a:ext>
            </a:extLst>
          </p:cNvPr>
          <p:cNvCxnSpPr/>
          <p:nvPr/>
        </p:nvCxnSpPr>
        <p:spPr>
          <a:xfrm>
            <a:off x="3418449" y="5291797"/>
            <a:ext cx="1406769" cy="0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26256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D7A11-4BC3-6A99-6A49-F6D28DB07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46C72E4-133B-B290-E574-4C7D7D5767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6281"/>
            <a:ext cx="12198512" cy="6874281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092B5BB-F44A-409B-079F-D0C2CB734D80}"/>
              </a:ext>
            </a:extLst>
          </p:cNvPr>
          <p:cNvSpPr txBox="1"/>
          <p:nvPr/>
        </p:nvSpPr>
        <p:spPr>
          <a:xfrm>
            <a:off x="1232899" y="1501832"/>
            <a:ext cx="822058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002060"/>
                </a:solidFill>
                <a:latin typeface="Comic Sans MS" panose="030F0702030302020204" pitchFamily="66" charset="0"/>
              </a:rPr>
              <a:t>10 house points </a:t>
            </a:r>
            <a:r>
              <a:rPr lang="en-GB" sz="3200" dirty="0">
                <a:solidFill>
                  <a:srgbClr val="002060"/>
                </a:solidFill>
                <a:latin typeface="Comic Sans MS" panose="030F0702030302020204" pitchFamily="66" charset="0"/>
              </a:rPr>
              <a:t>will be allocated every month to the house-time class with the best attendance</a:t>
            </a:r>
            <a:r>
              <a:rPr lang="en-GB" dirty="0">
                <a:solidFill>
                  <a:srgbClr val="0070C0"/>
                </a:solidFill>
                <a:latin typeface="Comic Sans MS" panose="030F0702030302020204" pitchFamily="66" charset="0"/>
              </a:rPr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DF64D93-5CA4-3E0D-0F15-EB7C233E8DE6}"/>
              </a:ext>
            </a:extLst>
          </p:cNvPr>
          <p:cNvSpPr txBox="1"/>
          <p:nvPr/>
        </p:nvSpPr>
        <p:spPr>
          <a:xfrm>
            <a:off x="1150707" y="3395086"/>
            <a:ext cx="850191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dirty="0">
                <a:solidFill>
                  <a:srgbClr val="002060"/>
                </a:solidFill>
                <a:latin typeface="Comic Sans MS" panose="030F0702030302020204" pitchFamily="66" charset="0"/>
              </a:rPr>
              <a:t>This will be shown on the board outside our office and will also be posted on our social media pages</a:t>
            </a:r>
            <a:r>
              <a:rPr lang="en-GB" dirty="0">
                <a:solidFill>
                  <a:srgbClr val="0070C0"/>
                </a:solidFill>
                <a:latin typeface="Comic Sans MS" panose="030F0702030302020204" pitchFamily="66" charset="0"/>
              </a:rPr>
              <a:t>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A183BA1-9E4F-18CA-4ECE-C6F6C8C33D17}"/>
              </a:ext>
            </a:extLst>
          </p:cNvPr>
          <p:cNvSpPr txBox="1"/>
          <p:nvPr/>
        </p:nvSpPr>
        <p:spPr>
          <a:xfrm>
            <a:off x="1232899" y="641091"/>
            <a:ext cx="74448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002060"/>
                </a:solidFill>
                <a:latin typeface="Comic Sans MS" panose="030F0702030302020204" pitchFamily="66" charset="0"/>
              </a:rPr>
              <a:t>Celebrating Good Attendance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1F19D33-52A4-F8D9-0A4E-8CE44CA7E50F}"/>
              </a:ext>
            </a:extLst>
          </p:cNvPr>
          <p:cNvSpPr txBox="1"/>
          <p:nvPr/>
        </p:nvSpPr>
        <p:spPr>
          <a:xfrm>
            <a:off x="1232900" y="5632134"/>
            <a:ext cx="6342644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3200" dirty="0">
                <a:solidFill>
                  <a:srgbClr val="002060"/>
                </a:solidFill>
                <a:latin typeface="Comic Sans MS" panose="030F0702030302020204" pitchFamily="66" charset="0"/>
              </a:rPr>
              <a:t>Thank you !</a:t>
            </a:r>
            <a:endParaRPr lang="en-US" sz="3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95071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78DE80-D9F0-D13F-1282-FD5DEE1A6B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B04E2-9E4C-3FDB-0E53-276B13DBE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EFC135B-E2C8-3047-D659-4D7A79F371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31687" y="-16281"/>
            <a:ext cx="12198512" cy="6874281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231C54D-01E1-E4D8-6D19-782511E2C325}"/>
              </a:ext>
            </a:extLst>
          </p:cNvPr>
          <p:cNvSpPr txBox="1"/>
          <p:nvPr/>
        </p:nvSpPr>
        <p:spPr>
          <a:xfrm>
            <a:off x="1326230" y="668575"/>
            <a:ext cx="9841642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3200" b="1" dirty="0">
                <a:solidFill>
                  <a:srgbClr val="002060"/>
                </a:solidFill>
                <a:latin typeface="Comic Sans MS" panose="030F0702030302020204" pitchFamily="66" charset="0"/>
              </a:rPr>
              <a:t>Who am I?</a:t>
            </a:r>
          </a:p>
          <a:p>
            <a:endParaRPr lang="en-GB" sz="3200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472B2AC-4AC3-6BDC-1AF7-DEC923211426}"/>
              </a:ext>
            </a:extLst>
          </p:cNvPr>
          <p:cNvSpPr txBox="1"/>
          <p:nvPr/>
        </p:nvSpPr>
        <p:spPr>
          <a:xfrm>
            <a:off x="1635777" y="2513453"/>
            <a:ext cx="4964842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3200" dirty="0">
                <a:solidFill>
                  <a:srgbClr val="002060"/>
                </a:solidFill>
                <a:latin typeface="Comic Sans MS" panose="030F0702030302020204" pitchFamily="66" charset="0"/>
              </a:rPr>
              <a:t>1. Mrs McDowell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77ACEB9-5809-C67F-72AE-C1EE906EAA1E}"/>
              </a:ext>
            </a:extLst>
          </p:cNvPr>
          <p:cNvSpPr txBox="1"/>
          <p:nvPr/>
        </p:nvSpPr>
        <p:spPr>
          <a:xfrm>
            <a:off x="1635777" y="3591619"/>
            <a:ext cx="4964842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3200" dirty="0">
                <a:solidFill>
                  <a:srgbClr val="002060"/>
                </a:solidFill>
                <a:latin typeface="Comic Sans MS" panose="030F0702030302020204" pitchFamily="66" charset="0"/>
              </a:rPr>
              <a:t>2. Mrs O’Neill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85F1F28-3765-6BF3-66D1-F380F8A40F02}"/>
              </a:ext>
            </a:extLst>
          </p:cNvPr>
          <p:cNvSpPr txBox="1"/>
          <p:nvPr/>
        </p:nvSpPr>
        <p:spPr>
          <a:xfrm>
            <a:off x="1635777" y="4669785"/>
            <a:ext cx="4964842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3200" dirty="0">
                <a:solidFill>
                  <a:srgbClr val="002060"/>
                </a:solidFill>
                <a:latin typeface="Comic Sans MS" panose="030F0702030302020204" pitchFamily="66" charset="0"/>
              </a:rPr>
              <a:t>3. Mrs </a:t>
            </a:r>
            <a:r>
              <a:rPr lang="en-GB" sz="32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Moretta</a:t>
            </a:r>
            <a:endParaRPr lang="en-GB" sz="3200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Smiley Face 10">
            <a:extLst>
              <a:ext uri="{FF2B5EF4-FFF2-40B4-BE49-F238E27FC236}">
                <a16:creationId xmlns:a16="http://schemas.microsoft.com/office/drawing/2014/main" id="{4E4080B6-71B2-AE2A-4FBE-DD9E7D834EC8}"/>
              </a:ext>
            </a:extLst>
          </p:cNvPr>
          <p:cNvSpPr/>
          <p:nvPr/>
        </p:nvSpPr>
        <p:spPr>
          <a:xfrm>
            <a:off x="751857" y="2430648"/>
            <a:ext cx="707136" cy="749588"/>
          </a:xfrm>
          <a:prstGeom prst="smileyFac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1546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9D5843-42FD-8217-13D8-D002AE82CF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D9EF6-CF1A-FD8D-F994-7C7C6AAD07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D932A04-C316-3ECC-40C6-57B50C9389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3583"/>
            <a:ext cx="12198512" cy="6874281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90530F9-EB7C-F566-4022-F0BAB8F2946B}"/>
              </a:ext>
            </a:extLst>
          </p:cNvPr>
          <p:cNvSpPr txBox="1"/>
          <p:nvPr/>
        </p:nvSpPr>
        <p:spPr>
          <a:xfrm>
            <a:off x="1679798" y="812066"/>
            <a:ext cx="9841642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3200" b="1" dirty="0">
                <a:solidFill>
                  <a:srgbClr val="002060"/>
                </a:solidFill>
                <a:latin typeface="Comic Sans MS" panose="030F0702030302020204" pitchFamily="66" charset="0"/>
              </a:rPr>
              <a:t>What is my role in the school?</a:t>
            </a:r>
          </a:p>
          <a:p>
            <a:endParaRPr lang="en-GB" sz="3200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861210-D235-6A69-9EB5-E1CA72E97DCC}"/>
              </a:ext>
            </a:extLst>
          </p:cNvPr>
          <p:cNvSpPr txBox="1"/>
          <p:nvPr/>
        </p:nvSpPr>
        <p:spPr>
          <a:xfrm>
            <a:off x="1635777" y="2513453"/>
            <a:ext cx="6894576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3200" dirty="0">
                <a:solidFill>
                  <a:srgbClr val="002060"/>
                </a:solidFill>
                <a:latin typeface="Comic Sans MS" panose="030F0702030302020204" pitchFamily="66" charset="0"/>
              </a:rPr>
              <a:t>1. Pastoral support assistant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201317B-58A9-51EC-A019-AB56956F6F5A}"/>
              </a:ext>
            </a:extLst>
          </p:cNvPr>
          <p:cNvSpPr txBox="1"/>
          <p:nvPr/>
        </p:nvSpPr>
        <p:spPr>
          <a:xfrm>
            <a:off x="1635776" y="3591619"/>
            <a:ext cx="6894575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3200" dirty="0">
                <a:solidFill>
                  <a:srgbClr val="002060"/>
                </a:solidFill>
                <a:latin typeface="Comic Sans MS" panose="030F0702030302020204" pitchFamily="66" charset="0"/>
              </a:rPr>
              <a:t>2. Child protection coordinator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0DB47FF-4B93-9C44-1716-C54A6540FCE7}"/>
              </a:ext>
            </a:extLst>
          </p:cNvPr>
          <p:cNvSpPr txBox="1"/>
          <p:nvPr/>
        </p:nvSpPr>
        <p:spPr>
          <a:xfrm>
            <a:off x="1635776" y="4669785"/>
            <a:ext cx="6386559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3200" dirty="0">
                <a:solidFill>
                  <a:srgbClr val="002060"/>
                </a:solidFill>
                <a:latin typeface="Comic Sans MS" panose="030F0702030302020204" pitchFamily="66" charset="0"/>
              </a:rPr>
              <a:t>3. Acting depute headteacher</a:t>
            </a:r>
          </a:p>
        </p:txBody>
      </p:sp>
      <p:sp>
        <p:nvSpPr>
          <p:cNvPr id="11" name="Smiley Face 10">
            <a:extLst>
              <a:ext uri="{FF2B5EF4-FFF2-40B4-BE49-F238E27FC236}">
                <a16:creationId xmlns:a16="http://schemas.microsoft.com/office/drawing/2014/main" id="{ECB023DC-C743-F7F9-7160-B8DB70B0FC6D}"/>
              </a:ext>
            </a:extLst>
          </p:cNvPr>
          <p:cNvSpPr/>
          <p:nvPr/>
        </p:nvSpPr>
        <p:spPr>
          <a:xfrm>
            <a:off x="838200" y="4587378"/>
            <a:ext cx="707136" cy="749588"/>
          </a:xfrm>
          <a:prstGeom prst="smileyFac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1928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DEFFB2-64C6-7676-2638-DE5D812003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80ACC-D779-E61E-A2C8-F1FB7D91D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1C7C36B-26CD-4678-F0A8-8AABA8DD9B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3583"/>
            <a:ext cx="12198512" cy="6874281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2F13809-DF06-5032-EAFD-14AB50204516}"/>
              </a:ext>
            </a:extLst>
          </p:cNvPr>
          <p:cNvSpPr txBox="1"/>
          <p:nvPr/>
        </p:nvSpPr>
        <p:spPr>
          <a:xfrm>
            <a:off x="1175179" y="796114"/>
            <a:ext cx="9841642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3200" b="1" dirty="0">
                <a:solidFill>
                  <a:srgbClr val="002060"/>
                </a:solidFill>
                <a:latin typeface="Comic Sans MS" panose="030F0702030302020204" pitchFamily="66" charset="0"/>
              </a:rPr>
              <a:t>Which house am I the house head of?</a:t>
            </a:r>
          </a:p>
          <a:p>
            <a:endParaRPr lang="en-GB" sz="3200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D83AD60-0F83-8A77-2111-42BCEDE33B29}"/>
              </a:ext>
            </a:extLst>
          </p:cNvPr>
          <p:cNvSpPr txBox="1"/>
          <p:nvPr/>
        </p:nvSpPr>
        <p:spPr>
          <a:xfrm>
            <a:off x="1679798" y="2516337"/>
            <a:ext cx="6894576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3200" dirty="0">
                <a:solidFill>
                  <a:srgbClr val="002060"/>
                </a:solidFill>
                <a:latin typeface="Comic Sans MS" panose="030F0702030302020204" pitchFamily="66" charset="0"/>
              </a:rPr>
              <a:t>1. </a:t>
            </a:r>
            <a:r>
              <a:rPr lang="en-GB" sz="32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Cademuir</a:t>
            </a:r>
            <a:endParaRPr lang="en-GB" sz="3200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D32C51F-B9B0-C4E5-95B2-13A2BE585208}"/>
              </a:ext>
            </a:extLst>
          </p:cNvPr>
          <p:cNvSpPr txBox="1"/>
          <p:nvPr/>
        </p:nvSpPr>
        <p:spPr>
          <a:xfrm>
            <a:off x="1635776" y="3591619"/>
            <a:ext cx="6894575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3200" dirty="0">
                <a:solidFill>
                  <a:srgbClr val="002060"/>
                </a:solidFill>
                <a:latin typeface="Comic Sans MS" panose="030F0702030302020204" pitchFamily="66" charset="0"/>
              </a:rPr>
              <a:t>2. </a:t>
            </a:r>
            <a:r>
              <a:rPr lang="en-GB" sz="32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Dunrig</a:t>
            </a:r>
            <a:endParaRPr lang="en-GB" sz="3200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B760931-491A-ADD6-1F32-C8AB65C1330C}"/>
              </a:ext>
            </a:extLst>
          </p:cNvPr>
          <p:cNvSpPr txBox="1"/>
          <p:nvPr/>
        </p:nvSpPr>
        <p:spPr>
          <a:xfrm>
            <a:off x="1635776" y="4669785"/>
            <a:ext cx="6386559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3200" dirty="0">
                <a:solidFill>
                  <a:srgbClr val="002060"/>
                </a:solidFill>
                <a:latin typeface="Comic Sans MS" panose="030F0702030302020204" pitchFamily="66" charset="0"/>
              </a:rPr>
              <a:t>3. </a:t>
            </a:r>
            <a:r>
              <a:rPr lang="en-GB" sz="32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Meldon</a:t>
            </a:r>
            <a:endParaRPr lang="en-GB" sz="3200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Smiley Face 10">
            <a:extLst>
              <a:ext uri="{FF2B5EF4-FFF2-40B4-BE49-F238E27FC236}">
                <a16:creationId xmlns:a16="http://schemas.microsoft.com/office/drawing/2014/main" id="{25616DFD-6679-7051-2671-FFF78BD59AC6}"/>
              </a:ext>
            </a:extLst>
          </p:cNvPr>
          <p:cNvSpPr/>
          <p:nvPr/>
        </p:nvSpPr>
        <p:spPr>
          <a:xfrm>
            <a:off x="838200" y="3509212"/>
            <a:ext cx="707136" cy="749588"/>
          </a:xfrm>
          <a:prstGeom prst="smileyFac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3533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3E1573-AE3C-64EC-5F96-C787316AE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85DCBE-1FA7-928B-B7EF-5035ED7C7E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88C58C7-28E0-D1F8-9F0B-0FEC5FC81F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3583"/>
            <a:ext cx="12198512" cy="6874281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02EAB3A-3268-6B46-1257-5A8B9AA5E381}"/>
              </a:ext>
            </a:extLst>
          </p:cNvPr>
          <p:cNvSpPr txBox="1"/>
          <p:nvPr/>
        </p:nvSpPr>
        <p:spPr>
          <a:xfrm>
            <a:off x="1175179" y="653797"/>
            <a:ext cx="9841642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3200" b="1" dirty="0">
                <a:solidFill>
                  <a:srgbClr val="002060"/>
                </a:solidFill>
                <a:latin typeface="Comic Sans MS" panose="030F0702030302020204" pitchFamily="66" charset="0"/>
              </a:rPr>
              <a:t>What area of school improvement </a:t>
            </a:r>
          </a:p>
          <a:p>
            <a:r>
              <a:rPr lang="en-GB" sz="3200" b="1" dirty="0">
                <a:solidFill>
                  <a:srgbClr val="002060"/>
                </a:solidFill>
                <a:latin typeface="Comic Sans MS" panose="030F0702030302020204" pitchFamily="66" charset="0"/>
              </a:rPr>
              <a:t>am I responsible for?</a:t>
            </a:r>
          </a:p>
          <a:p>
            <a:endParaRPr lang="en-GB" sz="3200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1C5E035-1E12-E4EC-0CFE-7C03485EBBD1}"/>
              </a:ext>
            </a:extLst>
          </p:cNvPr>
          <p:cNvSpPr txBox="1"/>
          <p:nvPr/>
        </p:nvSpPr>
        <p:spPr>
          <a:xfrm>
            <a:off x="1679798" y="2516337"/>
            <a:ext cx="6894576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3200" dirty="0">
                <a:solidFill>
                  <a:srgbClr val="002060"/>
                </a:solidFill>
                <a:latin typeface="Comic Sans MS" panose="030F0702030302020204" pitchFamily="66" charset="0"/>
              </a:rPr>
              <a:t>1. Leadership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E76EC1E-DA89-DD0C-FE17-FCC5B5C55954}"/>
              </a:ext>
            </a:extLst>
          </p:cNvPr>
          <p:cNvSpPr txBox="1"/>
          <p:nvPr/>
        </p:nvSpPr>
        <p:spPr>
          <a:xfrm>
            <a:off x="1635776" y="3591619"/>
            <a:ext cx="6894575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3200" dirty="0">
                <a:solidFill>
                  <a:srgbClr val="002060"/>
                </a:solidFill>
                <a:latin typeface="Comic Sans MS" panose="030F0702030302020204" pitchFamily="66" charset="0"/>
              </a:rPr>
              <a:t>2. Curriculum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A5023CE-90CC-AC53-8105-44F295A7266A}"/>
              </a:ext>
            </a:extLst>
          </p:cNvPr>
          <p:cNvSpPr txBox="1"/>
          <p:nvPr/>
        </p:nvSpPr>
        <p:spPr>
          <a:xfrm>
            <a:off x="1635776" y="4669785"/>
            <a:ext cx="7556992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3200" dirty="0">
                <a:solidFill>
                  <a:srgbClr val="002060"/>
                </a:solidFill>
                <a:latin typeface="Comic Sans MS" panose="030F0702030302020204" pitchFamily="66" charset="0"/>
              </a:rPr>
              <a:t>3. Learning, Teaching and Assessment</a:t>
            </a:r>
          </a:p>
        </p:txBody>
      </p:sp>
      <p:sp>
        <p:nvSpPr>
          <p:cNvPr id="11" name="Smiley Face 10">
            <a:extLst>
              <a:ext uri="{FF2B5EF4-FFF2-40B4-BE49-F238E27FC236}">
                <a16:creationId xmlns:a16="http://schemas.microsoft.com/office/drawing/2014/main" id="{82CC5D80-165C-C751-EFD2-8A838D6AEE53}"/>
              </a:ext>
            </a:extLst>
          </p:cNvPr>
          <p:cNvSpPr/>
          <p:nvPr/>
        </p:nvSpPr>
        <p:spPr>
          <a:xfrm>
            <a:off x="838200" y="4634544"/>
            <a:ext cx="707136" cy="749588"/>
          </a:xfrm>
          <a:prstGeom prst="smileyFac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4341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780EA1-4242-FCCA-AA9A-D9838ACFB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9B3E3-A536-263A-1C3B-75FF768DF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71BD0A6-FF66-E116-D9AB-7CDE986735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3583"/>
            <a:ext cx="12198512" cy="6874281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A78E6FD-DD91-BD5F-A520-FFD6AF5BCC3D}"/>
              </a:ext>
            </a:extLst>
          </p:cNvPr>
          <p:cNvSpPr txBox="1"/>
          <p:nvPr/>
        </p:nvSpPr>
        <p:spPr>
          <a:xfrm>
            <a:off x="691501" y="618135"/>
            <a:ext cx="9841642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3200" b="1" dirty="0">
                <a:solidFill>
                  <a:srgbClr val="002060"/>
                </a:solidFill>
                <a:latin typeface="Comic Sans MS" panose="030F0702030302020204" pitchFamily="66" charset="0"/>
              </a:rPr>
              <a:t>Name the app.</a:t>
            </a:r>
            <a:endParaRPr lang="en-GB" sz="3200" dirty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endParaRPr lang="en-GB" sz="3200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8C8F08A-D141-D121-201B-21C87E4651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6034" y="1911029"/>
            <a:ext cx="1930051" cy="193005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5B90ABF-48A2-E734-72B1-B40F7CB05E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0938" y="4272432"/>
            <a:ext cx="1902111" cy="190211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F5768DD-9507-698C-85B3-FB7A99FBA22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5197" r="24453"/>
          <a:stretch/>
        </p:blipFill>
        <p:spPr>
          <a:xfrm>
            <a:off x="6623096" y="1794430"/>
            <a:ext cx="1978446" cy="196472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23B5242-4B5E-4225-A1E5-F39B19AB6FC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9713" r="7535"/>
          <a:stretch/>
        </p:blipFill>
        <p:spPr>
          <a:xfrm>
            <a:off x="6644316" y="4260018"/>
            <a:ext cx="1978447" cy="191452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9273590-19D9-960F-A60F-0D188F91F4C1}"/>
              </a:ext>
            </a:extLst>
          </p:cNvPr>
          <p:cNvSpPr txBox="1"/>
          <p:nvPr/>
        </p:nvSpPr>
        <p:spPr>
          <a:xfrm>
            <a:off x="2129584" y="2046959"/>
            <a:ext cx="686768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3200" b="1" dirty="0">
                <a:solidFill>
                  <a:srgbClr val="002060"/>
                </a:solidFill>
                <a:latin typeface="Comic Sans MS" panose="030F0702030302020204" pitchFamily="66" charset="0"/>
              </a:rPr>
              <a:t>1.</a:t>
            </a:r>
            <a:endParaRPr lang="en-GB" sz="3200" dirty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endParaRPr lang="en-GB" sz="3200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0247F9C-4074-D887-CCE6-F0534C6000B0}"/>
              </a:ext>
            </a:extLst>
          </p:cNvPr>
          <p:cNvSpPr txBox="1"/>
          <p:nvPr/>
        </p:nvSpPr>
        <p:spPr>
          <a:xfrm>
            <a:off x="5798616" y="1911029"/>
            <a:ext cx="686768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3200" b="1" dirty="0">
                <a:solidFill>
                  <a:srgbClr val="002060"/>
                </a:solidFill>
                <a:latin typeface="Comic Sans MS" panose="030F0702030302020204" pitchFamily="66" charset="0"/>
              </a:rPr>
              <a:t>2.</a:t>
            </a:r>
            <a:endParaRPr lang="en-GB" sz="3200" dirty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endParaRPr lang="en-GB" sz="3200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88DFB8A-BEEB-C677-C854-21A10E60B985}"/>
              </a:ext>
            </a:extLst>
          </p:cNvPr>
          <p:cNvSpPr txBox="1"/>
          <p:nvPr/>
        </p:nvSpPr>
        <p:spPr>
          <a:xfrm>
            <a:off x="2129584" y="4272432"/>
            <a:ext cx="686768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3200" b="1" dirty="0">
                <a:solidFill>
                  <a:srgbClr val="002060"/>
                </a:solidFill>
                <a:latin typeface="Comic Sans MS" panose="030F0702030302020204" pitchFamily="66" charset="0"/>
              </a:rPr>
              <a:t>3.</a:t>
            </a:r>
            <a:endParaRPr lang="en-GB" sz="3200" dirty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endParaRPr lang="en-GB" sz="3200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65DB4AB-D43B-4B16-A3AA-6F98C6221E9E}"/>
              </a:ext>
            </a:extLst>
          </p:cNvPr>
          <p:cNvSpPr txBox="1"/>
          <p:nvPr/>
        </p:nvSpPr>
        <p:spPr>
          <a:xfrm>
            <a:off x="5883090" y="4272432"/>
            <a:ext cx="686768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3200" b="1" dirty="0">
                <a:solidFill>
                  <a:srgbClr val="002060"/>
                </a:solidFill>
                <a:latin typeface="Comic Sans MS" panose="030F0702030302020204" pitchFamily="66" charset="0"/>
              </a:rPr>
              <a:t>4.</a:t>
            </a:r>
            <a:endParaRPr lang="en-GB" sz="3200" dirty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endParaRPr lang="en-GB" sz="3200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68751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418384-55E8-C046-973E-A2C5CD59DD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3013A-C8D5-3750-A615-6978D53EA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A1D7F34-4B97-4318-7E18-F8F2720BE4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6512" y="0"/>
            <a:ext cx="12198512" cy="6874281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D14E3C2-A7CB-D2F9-DB48-061EFFC4D8C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713" r="7535"/>
          <a:stretch/>
        </p:blipFill>
        <p:spPr>
          <a:xfrm>
            <a:off x="435731" y="1740295"/>
            <a:ext cx="2975172" cy="287904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58BA95F-3250-53C5-07F9-33572AAEB33A}"/>
              </a:ext>
            </a:extLst>
          </p:cNvPr>
          <p:cNvSpPr txBox="1"/>
          <p:nvPr/>
        </p:nvSpPr>
        <p:spPr>
          <a:xfrm>
            <a:off x="1025198" y="4862857"/>
            <a:ext cx="1796238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3200" b="1" dirty="0" err="1">
                <a:solidFill>
                  <a:srgbClr val="002060"/>
                </a:solidFill>
                <a:latin typeface="Comic Sans MS" panose="030F0702030302020204" pitchFamily="66" charset="0"/>
              </a:rPr>
              <a:t>showbie</a:t>
            </a:r>
            <a:endParaRPr lang="en-GB" sz="3200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3CA985E-A18A-9894-3BF1-77C7BBA057CA}"/>
              </a:ext>
            </a:extLst>
          </p:cNvPr>
          <p:cNvSpPr txBox="1"/>
          <p:nvPr/>
        </p:nvSpPr>
        <p:spPr>
          <a:xfrm>
            <a:off x="435731" y="509413"/>
            <a:ext cx="1796238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4000" b="1" dirty="0">
                <a:solidFill>
                  <a:srgbClr val="002060"/>
                </a:solidFill>
                <a:latin typeface="Comic Sans MS" panose="030F0702030302020204" pitchFamily="66" charset="0"/>
              </a:rPr>
              <a:t>Why?</a:t>
            </a:r>
            <a:endParaRPr lang="en-GB" sz="4000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A3ED281-559B-908C-73CE-3730CF7464F6}"/>
              </a:ext>
            </a:extLst>
          </p:cNvPr>
          <p:cNvSpPr txBox="1"/>
          <p:nvPr/>
        </p:nvSpPr>
        <p:spPr>
          <a:xfrm>
            <a:off x="3846634" y="509413"/>
            <a:ext cx="6511804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3200" dirty="0">
                <a:solidFill>
                  <a:srgbClr val="002060"/>
                </a:solidFill>
                <a:latin typeface="Comic Sans MS" panose="030F0702030302020204" pitchFamily="66" charset="0"/>
              </a:rPr>
              <a:t>It is our </a:t>
            </a:r>
            <a:r>
              <a:rPr lang="en-GB" sz="3200" b="1" dirty="0">
                <a:solidFill>
                  <a:srgbClr val="002060"/>
                </a:solidFill>
                <a:latin typeface="Comic Sans MS" panose="030F0702030302020204" pitchFamily="66" charset="0"/>
              </a:rPr>
              <a:t>only</a:t>
            </a:r>
            <a:r>
              <a:rPr lang="en-GB" sz="3200" dirty="0">
                <a:solidFill>
                  <a:srgbClr val="002060"/>
                </a:solidFill>
                <a:latin typeface="Comic Sans MS" panose="030F0702030302020204" pitchFamily="66" charset="0"/>
              </a:rPr>
              <a:t> parent/carer facing platform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DB28EF3-C2BE-607A-AB1A-37B3D9D07CB2}"/>
              </a:ext>
            </a:extLst>
          </p:cNvPr>
          <p:cNvSpPr txBox="1"/>
          <p:nvPr/>
        </p:nvSpPr>
        <p:spPr>
          <a:xfrm>
            <a:off x="3846634" y="2161203"/>
            <a:ext cx="6511804" cy="403187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3200" dirty="0">
                <a:solidFill>
                  <a:srgbClr val="002060"/>
                </a:solidFill>
                <a:latin typeface="Comic Sans MS" panose="030F0702030302020204" pitchFamily="66" charset="0"/>
              </a:rPr>
              <a:t>Research shows that the average </a:t>
            </a:r>
            <a:r>
              <a:rPr lang="en-GB" sz="3200" b="1" dirty="0">
                <a:solidFill>
                  <a:srgbClr val="002060"/>
                </a:solidFill>
                <a:latin typeface="Comic Sans MS" panose="030F0702030302020204" pitchFamily="66" charset="0"/>
              </a:rPr>
              <a:t>impact of parental engagement in secondary schools </a:t>
            </a:r>
            <a:r>
              <a:rPr lang="en-GB" sz="3200" dirty="0">
                <a:solidFill>
                  <a:srgbClr val="002060"/>
                </a:solidFill>
                <a:latin typeface="Comic Sans MS" panose="030F0702030302020204" pitchFamily="66" charset="0"/>
              </a:rPr>
              <a:t>is about an </a:t>
            </a:r>
            <a:r>
              <a:rPr lang="en-GB" sz="3200" b="1" dirty="0">
                <a:solidFill>
                  <a:srgbClr val="002060"/>
                </a:solidFill>
                <a:latin typeface="Comic Sans MS" panose="030F0702030302020204" pitchFamily="66" charset="0"/>
              </a:rPr>
              <a:t>additional two months’ progress over the course of a year</a:t>
            </a:r>
            <a:r>
              <a:rPr lang="en-GB" sz="3200" dirty="0">
                <a:solidFill>
                  <a:srgbClr val="002060"/>
                </a:solidFill>
                <a:latin typeface="Comic Sans MS" panose="030F0702030302020204" pitchFamily="66" charset="0"/>
              </a:rPr>
              <a:t>. There are also higher impacts for pupils with low prior attainment.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1ACF7EE-4918-F759-DB55-C715C53F619B}"/>
              </a:ext>
            </a:extLst>
          </p:cNvPr>
          <p:cNvSpPr txBox="1"/>
          <p:nvPr/>
        </p:nvSpPr>
        <p:spPr>
          <a:xfrm>
            <a:off x="10317956" y="6302846"/>
            <a:ext cx="207168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>
                <a:latin typeface="Comic Sans MS" panose="030F0702030302020204" pitchFamily="66" charset="0"/>
                <a:hlinkClick r:id="rId4"/>
              </a:rPr>
              <a:t>Link to EEF</a:t>
            </a:r>
            <a:endParaRPr lang="en-GB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62002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E8DD62-26F7-A136-B1D7-51D31B0A7A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11CF6B-BFD5-67BD-2D99-8A1C4E09F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8B4475A-EC67-1049-FB57-2BE437BAFF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6512" y="-16281"/>
            <a:ext cx="12198512" cy="6874281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F999048-D275-2B3D-526E-118A48DF84D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713" r="7535"/>
          <a:stretch/>
        </p:blipFill>
        <p:spPr>
          <a:xfrm>
            <a:off x="435731" y="1740295"/>
            <a:ext cx="2975172" cy="287904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49D7714-CABC-B41D-F208-111EA5DFAF4C}"/>
              </a:ext>
            </a:extLst>
          </p:cNvPr>
          <p:cNvSpPr txBox="1"/>
          <p:nvPr/>
        </p:nvSpPr>
        <p:spPr>
          <a:xfrm>
            <a:off x="1025198" y="4862857"/>
            <a:ext cx="1796238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3200" b="1" dirty="0" err="1">
                <a:solidFill>
                  <a:srgbClr val="002060"/>
                </a:solidFill>
                <a:latin typeface="Comic Sans MS" panose="030F0702030302020204" pitchFamily="66" charset="0"/>
              </a:rPr>
              <a:t>showbie</a:t>
            </a:r>
            <a:endParaRPr lang="en-GB" sz="3200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37248D9-C6EA-C87B-DA08-A6987E562E08}"/>
              </a:ext>
            </a:extLst>
          </p:cNvPr>
          <p:cNvSpPr txBox="1"/>
          <p:nvPr/>
        </p:nvSpPr>
        <p:spPr>
          <a:xfrm>
            <a:off x="435730" y="509413"/>
            <a:ext cx="2385705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4000" b="1" dirty="0">
                <a:solidFill>
                  <a:srgbClr val="002060"/>
                </a:solidFill>
                <a:latin typeface="Comic Sans MS" panose="030F0702030302020204" pitchFamily="66" charset="0"/>
              </a:rPr>
              <a:t>What?</a:t>
            </a:r>
            <a:endParaRPr lang="en-GB" sz="4000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F979AE6-8326-CA8A-E49E-10AC02BA26A0}"/>
              </a:ext>
            </a:extLst>
          </p:cNvPr>
          <p:cNvSpPr txBox="1"/>
          <p:nvPr/>
        </p:nvSpPr>
        <p:spPr>
          <a:xfrm>
            <a:off x="3703759" y="4370414"/>
            <a:ext cx="6511804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3200" b="1" dirty="0">
                <a:solidFill>
                  <a:srgbClr val="002060"/>
                </a:solidFill>
                <a:latin typeface="Comic Sans MS" panose="030F0702030302020204" pitchFamily="66" charset="0"/>
              </a:rPr>
              <a:t>Your annual progress and achievement report.</a:t>
            </a:r>
            <a:endParaRPr lang="en-GB" sz="3200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55029BA-0C91-4A4C-02CB-CDFA94BC2CA6}"/>
              </a:ext>
            </a:extLst>
          </p:cNvPr>
          <p:cNvSpPr txBox="1"/>
          <p:nvPr/>
        </p:nvSpPr>
        <p:spPr>
          <a:xfrm>
            <a:off x="3703759" y="1410368"/>
            <a:ext cx="6511804" cy="255454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3200" b="1" dirty="0">
                <a:solidFill>
                  <a:srgbClr val="002060"/>
                </a:solidFill>
                <a:latin typeface="Comic Sans MS" panose="030F0702030302020204" pitchFamily="66" charset="0"/>
              </a:rPr>
              <a:t>Your reflections on key assessments from each of your subjects.  These will detail your progress and next steps in your learning.</a:t>
            </a:r>
            <a:endParaRPr lang="en-GB" sz="3200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18162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D7A11-4BC3-6A99-6A49-F6D28DB07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46C72E4-133B-B290-E574-4C7D7D5767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6512" y="0"/>
            <a:ext cx="12198512" cy="6874281"/>
          </a:xfrm>
        </p:spPr>
      </p:pic>
      <p:pic>
        <p:nvPicPr>
          <p:cNvPr id="3" name="Picture 2" descr="A colorful shield with a torch and fish&#10;&#10;Description automatically generated">
            <a:extLst>
              <a:ext uri="{FF2B5EF4-FFF2-40B4-BE49-F238E27FC236}">
                <a16:creationId xmlns:a16="http://schemas.microsoft.com/office/drawing/2014/main" id="{63A9DD56-B16C-F07A-9D1F-86000D76D5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774" y="363854"/>
            <a:ext cx="1238250" cy="17240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68CACEB-D68F-725D-5C9D-AE1853D6F19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250" t="15907" r="56166" b="13833"/>
          <a:stretch/>
        </p:blipFill>
        <p:spPr>
          <a:xfrm>
            <a:off x="0" y="-185738"/>
            <a:ext cx="12198512" cy="7461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3198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D7A11-4BC3-6A99-6A49-F6D28DB07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46C72E4-133B-B290-E574-4C7D7D5767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6512" y="0"/>
            <a:ext cx="12198512" cy="6874281"/>
          </a:xfrm>
        </p:spPr>
      </p:pic>
      <p:pic>
        <p:nvPicPr>
          <p:cNvPr id="3" name="Picture 2" descr="A colorful shield with a torch and fish&#10;&#10;Description automatically generated">
            <a:extLst>
              <a:ext uri="{FF2B5EF4-FFF2-40B4-BE49-F238E27FC236}">
                <a16:creationId xmlns:a16="http://schemas.microsoft.com/office/drawing/2014/main" id="{63A9DD56-B16C-F07A-9D1F-86000D76D5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774" y="363854"/>
            <a:ext cx="1238250" cy="1724025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A747DCB-BF24-DDE0-A38B-82A5C26ADD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6243908"/>
              </p:ext>
            </p:extLst>
          </p:nvPr>
        </p:nvGraphicFramePr>
        <p:xfrm>
          <a:off x="-6512" y="0"/>
          <a:ext cx="12198512" cy="6874281"/>
        </p:xfrm>
        <a:graphic>
          <a:graphicData uri="http://schemas.openxmlformats.org/drawingml/2006/table">
            <a:tbl>
              <a:tblPr/>
              <a:tblGrid>
                <a:gridCol w="5411192">
                  <a:extLst>
                    <a:ext uri="{9D8B030D-6E8A-4147-A177-3AD203B41FA5}">
                      <a16:colId xmlns:a16="http://schemas.microsoft.com/office/drawing/2014/main" val="76725667"/>
                    </a:ext>
                  </a:extLst>
                </a:gridCol>
                <a:gridCol w="2983548">
                  <a:extLst>
                    <a:ext uri="{9D8B030D-6E8A-4147-A177-3AD203B41FA5}">
                      <a16:colId xmlns:a16="http://schemas.microsoft.com/office/drawing/2014/main" val="2995204664"/>
                    </a:ext>
                  </a:extLst>
                </a:gridCol>
                <a:gridCol w="1147777">
                  <a:extLst>
                    <a:ext uri="{9D8B030D-6E8A-4147-A177-3AD203B41FA5}">
                      <a16:colId xmlns:a16="http://schemas.microsoft.com/office/drawing/2014/main" val="3457297010"/>
                    </a:ext>
                  </a:extLst>
                </a:gridCol>
                <a:gridCol w="2655995">
                  <a:extLst>
                    <a:ext uri="{9D8B030D-6E8A-4147-A177-3AD203B41FA5}">
                      <a16:colId xmlns:a16="http://schemas.microsoft.com/office/drawing/2014/main" val="630852745"/>
                    </a:ext>
                  </a:extLst>
                </a:gridCol>
              </a:tblGrid>
              <a:tr h="804546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2200" b="1" i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Event</a:t>
                      </a:r>
                      <a:r>
                        <a:rPr lang="en-US" sz="2200" b="0" i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en-US" sz="2200" b="0" i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39558" marR="39558" marT="19779" marB="19779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1E4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2200" b="1" i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When</a:t>
                      </a:r>
                      <a:r>
                        <a:rPr lang="en-US" sz="2200" b="0" i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en-US" sz="2200" b="0" i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39558" marR="39558" marT="19779" marB="19779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1E4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rtl="0" fontAlgn="base"/>
                      <a:r>
                        <a:rPr lang="en-GB" sz="2200" b="1" i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Opens/Closes on Parent booking</a:t>
                      </a:r>
                      <a:r>
                        <a:rPr lang="en-GB" sz="2200" b="0" i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en-GB" sz="2200" b="0" i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39558" marR="39558" marT="19779" marB="19779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1E4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7900924"/>
                  </a:ext>
                </a:extLst>
              </a:tr>
              <a:tr h="2012332"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2200" b="1" i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SCQF level 6 &amp; 7 Parents Progress and Achievement evening. (S5 and S6 Higher and Advanced Higher)</a:t>
                      </a:r>
                      <a:r>
                        <a:rPr lang="en-GB" sz="2200" b="0" i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en-GB" sz="2200" b="0" i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39558" marR="39558" marT="19779" marB="19779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1E4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2200" b="1" i="0" dirty="0">
                          <a:effectLst/>
                          <a:latin typeface="Arial" panose="020B0604020202020204" pitchFamily="34" charset="0"/>
                        </a:rPr>
                        <a:t>11</a:t>
                      </a:r>
                      <a:r>
                        <a:rPr lang="en-GB" sz="2200" b="1" i="0" baseline="30000" dirty="0">
                          <a:effectLst/>
                          <a:latin typeface="Arial" panose="020B0604020202020204" pitchFamily="34" charset="0"/>
                        </a:rPr>
                        <a:t>th</a:t>
                      </a:r>
                      <a:r>
                        <a:rPr lang="en-GB" sz="2200" b="1" i="0" dirty="0">
                          <a:effectLst/>
                          <a:latin typeface="Arial" panose="020B0604020202020204" pitchFamily="34" charset="0"/>
                        </a:rPr>
                        <a:t> November</a:t>
                      </a:r>
                      <a:r>
                        <a:rPr lang="en-GB" sz="2200" b="0" i="0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en-GB" sz="2200" b="0" i="0" dirty="0">
                        <a:effectLst/>
                      </a:endParaRPr>
                    </a:p>
                  </a:txBody>
                  <a:tcPr marL="39558" marR="39558" marT="19779" marB="19779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7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2200" b="1" i="0" dirty="0">
                          <a:effectLst/>
                          <a:latin typeface="Arial" panose="020B0604020202020204" pitchFamily="34" charset="0"/>
                        </a:rPr>
                        <a:t>Online</a:t>
                      </a:r>
                      <a:r>
                        <a:rPr lang="en-GB" sz="2200" b="0" i="0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en-GB" sz="2200" b="0" i="0" dirty="0">
                        <a:effectLst/>
                      </a:endParaRPr>
                    </a:p>
                  </a:txBody>
                  <a:tcPr marL="39558" marR="39558" marT="19779" marB="19779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CC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2200" b="1" i="0" dirty="0">
                          <a:effectLst/>
                          <a:latin typeface="Arial" panose="020B0604020202020204" pitchFamily="34" charset="0"/>
                        </a:rPr>
                        <a:t>Monday 28</a:t>
                      </a:r>
                      <a:r>
                        <a:rPr lang="en-GB" sz="2200" b="1" i="0" baseline="30000" dirty="0">
                          <a:effectLst/>
                          <a:latin typeface="Arial" panose="020B0604020202020204" pitchFamily="34" charset="0"/>
                        </a:rPr>
                        <a:t>th</a:t>
                      </a:r>
                      <a:r>
                        <a:rPr lang="en-GB" sz="2200" b="1" i="0" dirty="0">
                          <a:effectLst/>
                          <a:latin typeface="Arial" panose="020B0604020202020204" pitchFamily="34" charset="0"/>
                        </a:rPr>
                        <a:t> October</a:t>
                      </a:r>
                      <a:r>
                        <a:rPr lang="en-GB" sz="2200" b="0" i="0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en-GB" sz="2200" b="0" i="0" dirty="0">
                        <a:effectLst/>
                      </a:endParaRPr>
                    </a:p>
                    <a:p>
                      <a:pPr algn="l" rtl="0" fontAlgn="base"/>
                      <a:r>
                        <a:rPr lang="en-GB" sz="2200" b="1" i="0" dirty="0">
                          <a:effectLst/>
                          <a:latin typeface="Arial" panose="020B0604020202020204" pitchFamily="34" charset="0"/>
                        </a:rPr>
                        <a:t>Thursday 7</a:t>
                      </a:r>
                      <a:r>
                        <a:rPr lang="en-GB" sz="2200" b="1" i="0" baseline="30000" dirty="0">
                          <a:effectLst/>
                          <a:latin typeface="Arial" panose="020B0604020202020204" pitchFamily="34" charset="0"/>
                        </a:rPr>
                        <a:t>th</a:t>
                      </a:r>
                      <a:r>
                        <a:rPr lang="en-GB" sz="2200" b="1" i="0" dirty="0">
                          <a:effectLst/>
                          <a:latin typeface="Arial" panose="020B0604020202020204" pitchFamily="34" charset="0"/>
                        </a:rPr>
                        <a:t> November</a:t>
                      </a:r>
                      <a:r>
                        <a:rPr lang="en-GB" sz="2200" b="0" i="0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en-GB" sz="2200" b="0" i="0" dirty="0">
                        <a:effectLst/>
                      </a:endParaRPr>
                    </a:p>
                  </a:txBody>
                  <a:tcPr marL="39558" marR="39558" marT="19779" marB="19779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C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4053212"/>
                  </a:ext>
                </a:extLst>
              </a:tr>
              <a:tr h="1564275"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2200" b="1" i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SCQF level 1-5 Parents Progress &amp; Achievement evening. (Mostly S4 National 1 to National 5s)</a:t>
                      </a:r>
                      <a:r>
                        <a:rPr lang="en-GB" sz="2200" b="0" i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en-GB" sz="2200" b="0" i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39558" marR="39558" marT="19779" marB="19779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1E4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2200" b="1" i="0" dirty="0">
                          <a:effectLst/>
                          <a:latin typeface="Arial" panose="020B0604020202020204" pitchFamily="34" charset="0"/>
                        </a:rPr>
                        <a:t>19</a:t>
                      </a:r>
                      <a:r>
                        <a:rPr lang="en-GB" sz="2200" b="1" i="0" baseline="30000" dirty="0">
                          <a:effectLst/>
                          <a:latin typeface="Arial" panose="020B0604020202020204" pitchFamily="34" charset="0"/>
                        </a:rPr>
                        <a:t>th</a:t>
                      </a:r>
                      <a:r>
                        <a:rPr lang="en-GB" sz="2200" b="1" i="0" dirty="0">
                          <a:effectLst/>
                          <a:latin typeface="Arial" panose="020B0604020202020204" pitchFamily="34" charset="0"/>
                        </a:rPr>
                        <a:t> November</a:t>
                      </a:r>
                      <a:r>
                        <a:rPr lang="en-GB" sz="2200" b="0" i="0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en-GB" sz="2200" b="0" i="0" dirty="0">
                        <a:effectLst/>
                      </a:endParaRPr>
                    </a:p>
                  </a:txBody>
                  <a:tcPr marL="39558" marR="39558" marT="19779" marB="19779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CC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2200" b="1" i="0">
                          <a:effectLst/>
                          <a:latin typeface="Arial" panose="020B0604020202020204" pitchFamily="34" charset="0"/>
                        </a:rPr>
                        <a:t>Online</a:t>
                      </a:r>
                      <a:r>
                        <a:rPr lang="en-GB" sz="2200" b="0" i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en-GB" sz="2200" b="0" i="0">
                        <a:effectLst/>
                      </a:endParaRPr>
                    </a:p>
                  </a:txBody>
                  <a:tcPr marL="39558" marR="39558" marT="19779" marB="19779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CC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2200" b="1" i="0" dirty="0">
                          <a:effectLst/>
                          <a:latin typeface="Arial" panose="020B0604020202020204" pitchFamily="34" charset="0"/>
                        </a:rPr>
                        <a:t>Monday 4</a:t>
                      </a:r>
                      <a:r>
                        <a:rPr lang="en-GB" sz="2200" b="1" i="0" baseline="30000" dirty="0">
                          <a:effectLst/>
                          <a:latin typeface="Arial" panose="020B0604020202020204" pitchFamily="34" charset="0"/>
                        </a:rPr>
                        <a:t>th</a:t>
                      </a:r>
                      <a:r>
                        <a:rPr lang="en-GB" sz="2200" b="1" i="0" dirty="0">
                          <a:effectLst/>
                          <a:latin typeface="Arial" panose="020B0604020202020204" pitchFamily="34" charset="0"/>
                        </a:rPr>
                        <a:t> November</a:t>
                      </a:r>
                      <a:r>
                        <a:rPr lang="en-GB" sz="2200" b="0" i="0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en-GB" sz="2200" b="0" i="0" dirty="0">
                        <a:effectLst/>
                      </a:endParaRPr>
                    </a:p>
                    <a:p>
                      <a:pPr algn="l" rtl="0" fontAlgn="base"/>
                      <a:r>
                        <a:rPr lang="en-GB" sz="2200" b="1" i="0" dirty="0">
                          <a:effectLst/>
                          <a:latin typeface="Arial" panose="020B0604020202020204" pitchFamily="34" charset="0"/>
                        </a:rPr>
                        <a:t>Thursday 14</a:t>
                      </a:r>
                      <a:r>
                        <a:rPr lang="en-GB" sz="2200" b="1" i="0" baseline="30000" dirty="0">
                          <a:effectLst/>
                          <a:latin typeface="Arial" panose="020B0604020202020204" pitchFamily="34" charset="0"/>
                        </a:rPr>
                        <a:t>th</a:t>
                      </a:r>
                      <a:r>
                        <a:rPr lang="en-GB" sz="2200" b="1" i="0" dirty="0">
                          <a:effectLst/>
                          <a:latin typeface="Arial" panose="020B0604020202020204" pitchFamily="34" charset="0"/>
                        </a:rPr>
                        <a:t> November</a:t>
                      </a:r>
                      <a:r>
                        <a:rPr lang="en-GB" sz="2200" b="0" i="0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en-GB" sz="2200" b="0" i="0" dirty="0">
                        <a:effectLst/>
                      </a:endParaRPr>
                    </a:p>
                  </a:txBody>
                  <a:tcPr marL="39558" marR="39558" marT="19779" marB="19779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C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8733727"/>
                  </a:ext>
                </a:extLst>
              </a:tr>
              <a:tr h="2493128"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2200" b="1" i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All SCQF levels 1-7 Parents Progress and Achievement evening. (S4, S5 and S6) Parents Progress &amp; Achievement evening. ‘mop up’</a:t>
                      </a:r>
                      <a:r>
                        <a:rPr lang="en-GB" sz="2200" b="0" i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en-GB" sz="2200" b="0" i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39558" marR="39558" marT="19779" marB="19779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1E4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2200" b="1" i="0" dirty="0">
                          <a:effectLst/>
                          <a:latin typeface="Arial" panose="020B0604020202020204" pitchFamily="34" charset="0"/>
                        </a:rPr>
                        <a:t>27</a:t>
                      </a:r>
                      <a:r>
                        <a:rPr lang="en-GB" sz="2200" b="1" i="0" baseline="30000" dirty="0">
                          <a:effectLst/>
                          <a:latin typeface="Arial" panose="020B0604020202020204" pitchFamily="34" charset="0"/>
                        </a:rPr>
                        <a:t>th</a:t>
                      </a:r>
                      <a:r>
                        <a:rPr lang="en-GB" sz="2200" b="1" i="0" dirty="0">
                          <a:effectLst/>
                          <a:latin typeface="Arial" panose="020B0604020202020204" pitchFamily="34" charset="0"/>
                        </a:rPr>
                        <a:t> November</a:t>
                      </a:r>
                      <a:r>
                        <a:rPr lang="en-GB" sz="2200" b="0" i="0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en-GB" sz="2200" b="0" i="0" dirty="0">
                        <a:effectLst/>
                      </a:endParaRPr>
                    </a:p>
                  </a:txBody>
                  <a:tcPr marL="39558" marR="39558" marT="19779" marB="19779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7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2200" b="1" i="0" dirty="0">
                          <a:effectLst/>
                          <a:latin typeface="Arial" panose="020B0604020202020204" pitchFamily="34" charset="0"/>
                        </a:rPr>
                        <a:t>Online</a:t>
                      </a:r>
                      <a:r>
                        <a:rPr lang="en-GB" sz="2200" b="0" i="0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en-GB" sz="2200" b="0" i="0" dirty="0">
                        <a:effectLst/>
                      </a:endParaRPr>
                    </a:p>
                  </a:txBody>
                  <a:tcPr marL="39558" marR="39558" marT="19779" marB="19779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7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2200" b="1" i="0" dirty="0">
                          <a:effectLst/>
                          <a:latin typeface="Arial" panose="020B0604020202020204" pitchFamily="34" charset="0"/>
                        </a:rPr>
                        <a:t>Friday 15</a:t>
                      </a:r>
                      <a:r>
                        <a:rPr lang="en-GB" sz="2200" b="1" i="0" baseline="30000" dirty="0">
                          <a:effectLst/>
                          <a:latin typeface="Arial" panose="020B0604020202020204" pitchFamily="34" charset="0"/>
                        </a:rPr>
                        <a:t>th</a:t>
                      </a:r>
                      <a:r>
                        <a:rPr lang="en-GB" sz="2200" b="1" i="0" dirty="0">
                          <a:effectLst/>
                          <a:latin typeface="Arial" panose="020B0604020202020204" pitchFamily="34" charset="0"/>
                        </a:rPr>
                        <a:t> November</a:t>
                      </a:r>
                      <a:r>
                        <a:rPr lang="en-GB" sz="2200" b="0" i="0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en-GB" sz="2200" b="0" i="0" dirty="0">
                        <a:effectLst/>
                      </a:endParaRPr>
                    </a:p>
                    <a:p>
                      <a:pPr algn="l" rtl="0" fontAlgn="base"/>
                      <a:r>
                        <a:rPr lang="en-GB" sz="2200" b="1" i="0" dirty="0">
                          <a:effectLst/>
                          <a:latin typeface="Arial" panose="020B0604020202020204" pitchFamily="34" charset="0"/>
                        </a:rPr>
                        <a:t>Monday 25</a:t>
                      </a:r>
                      <a:r>
                        <a:rPr lang="en-GB" sz="2200" b="1" i="0" baseline="30000" dirty="0">
                          <a:effectLst/>
                          <a:latin typeface="Arial" panose="020B0604020202020204" pitchFamily="34" charset="0"/>
                        </a:rPr>
                        <a:t>th</a:t>
                      </a:r>
                      <a:r>
                        <a:rPr lang="en-GB" sz="2200" b="1" i="0" dirty="0">
                          <a:effectLst/>
                          <a:latin typeface="Arial" panose="020B0604020202020204" pitchFamily="34" charset="0"/>
                        </a:rPr>
                        <a:t> November</a:t>
                      </a:r>
                      <a:r>
                        <a:rPr lang="en-GB" sz="2200" b="0" i="0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en-GB" sz="2200" b="0" i="0" dirty="0">
                        <a:effectLst/>
                      </a:endParaRPr>
                    </a:p>
                  </a:txBody>
                  <a:tcPr marL="39558" marR="39558" marT="19779" marB="19779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7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65263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6952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D7A11-4BC3-6A99-6A49-F6D28DB07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46C72E4-133B-B290-E574-4C7D7D5767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3583"/>
            <a:ext cx="12198512" cy="6874281"/>
          </a:xfrm>
        </p:spPr>
      </p:pic>
      <p:pic>
        <p:nvPicPr>
          <p:cNvPr id="3" name="Picture 2" descr="A colorful shield with a torch and fish&#10;&#10;Description automatically generated">
            <a:extLst>
              <a:ext uri="{FF2B5EF4-FFF2-40B4-BE49-F238E27FC236}">
                <a16:creationId xmlns:a16="http://schemas.microsoft.com/office/drawing/2014/main" id="{63A9DD56-B16C-F07A-9D1F-86000D76D5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6168" y="771053"/>
            <a:ext cx="3519017" cy="4899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9922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553</TotalTime>
  <Words>687</Words>
  <Application>Microsoft Office PowerPoint</Application>
  <PresentationFormat>Widescreen</PresentationFormat>
  <Paragraphs>150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Aptos</vt:lpstr>
      <vt:lpstr>Aptos Display</vt:lpstr>
      <vt:lpstr>Arial</vt:lpstr>
      <vt:lpstr>Calibri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Scottish Borders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Curriculum – Updates and Actions</dc:title>
  <dc:creator>Reid, Alasdair.Gordon</dc:creator>
  <cp:lastModifiedBy>Ryalls, Kevin</cp:lastModifiedBy>
  <cp:revision>5</cp:revision>
  <dcterms:created xsi:type="dcterms:W3CDTF">2024-10-25T14:00:05Z</dcterms:created>
  <dcterms:modified xsi:type="dcterms:W3CDTF">2024-11-01T14:16:13Z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9fedad31-c0c2-44e8-b26c-75143ee7ed65_Enabled">
    <vt:lpwstr>true</vt:lpwstr>
  </property>
  <property fmtid="{D5CDD505-2E9C-101B-9397-08002B2CF9AE}" pid="3" name="MSIP_Label_9fedad31-c0c2-44e8-b26c-75143ee7ed65_SetDate">
    <vt:lpwstr>2024-10-28T14:58:36Z</vt:lpwstr>
  </property>
  <property fmtid="{D5CDD505-2E9C-101B-9397-08002B2CF9AE}" pid="4" name="MSIP_Label_9fedad31-c0c2-44e8-b26c-75143ee7ed65_Method">
    <vt:lpwstr>Standard</vt:lpwstr>
  </property>
  <property fmtid="{D5CDD505-2E9C-101B-9397-08002B2CF9AE}" pid="5" name="MSIP_Label_9fedad31-c0c2-44e8-b26c-75143ee7ed65_Name">
    <vt:lpwstr>OFFICIAL</vt:lpwstr>
  </property>
  <property fmtid="{D5CDD505-2E9C-101B-9397-08002B2CF9AE}" pid="6" name="MSIP_Label_9fedad31-c0c2-44e8-b26c-75143ee7ed65_SiteId">
    <vt:lpwstr>89ed32a2-9b6b-41db-bb6f-376ec8fcd11d</vt:lpwstr>
  </property>
  <property fmtid="{D5CDD505-2E9C-101B-9397-08002B2CF9AE}" pid="7" name="MSIP_Label_9fedad31-c0c2-44e8-b26c-75143ee7ed65_ActionId">
    <vt:lpwstr>868eb072-3b9b-42d6-a622-9c182b1862f8</vt:lpwstr>
  </property>
  <property fmtid="{D5CDD505-2E9C-101B-9397-08002B2CF9AE}" pid="8" name="MSIP_Label_9fedad31-c0c2-44e8-b26c-75143ee7ed65_ContentBits">
    <vt:lpwstr>0</vt:lpwstr>
  </property>
</Properties>
</file>